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41"/>
  </p:notesMasterIdLst>
  <p:handoutMasterIdLst>
    <p:handoutMasterId r:id="rId42"/>
  </p:handoutMasterIdLst>
  <p:sldIdLst>
    <p:sldId id="256" r:id="rId2"/>
    <p:sldId id="260" r:id="rId3"/>
    <p:sldId id="324" r:id="rId4"/>
    <p:sldId id="588" r:id="rId5"/>
    <p:sldId id="572" r:id="rId6"/>
    <p:sldId id="573" r:id="rId7"/>
    <p:sldId id="574" r:id="rId8"/>
    <p:sldId id="575" r:id="rId9"/>
    <p:sldId id="576" r:id="rId10"/>
    <p:sldId id="587" r:id="rId11"/>
    <p:sldId id="323" r:id="rId12"/>
    <p:sldId id="261" r:id="rId13"/>
    <p:sldId id="262" r:id="rId14"/>
    <p:sldId id="263" r:id="rId15"/>
    <p:sldId id="264" r:id="rId16"/>
    <p:sldId id="265" r:id="rId17"/>
    <p:sldId id="267" r:id="rId18"/>
    <p:sldId id="269" r:id="rId19"/>
    <p:sldId id="270" r:id="rId20"/>
    <p:sldId id="272" r:id="rId21"/>
    <p:sldId id="273"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2" r:id="rId35"/>
    <p:sldId id="293" r:id="rId36"/>
    <p:sldId id="294" r:id="rId37"/>
    <p:sldId id="295" r:id="rId38"/>
    <p:sldId id="296" r:id="rId39"/>
    <p:sldId id="298" r:id="rId40"/>
  </p:sldIdLst>
  <p:sldSz cx="9144000" cy="5143500" type="screen16x9"/>
  <p:notesSz cx="6858000" cy="9144000"/>
  <p:defaultTextStyle>
    <a:defPPr>
      <a:defRPr lang="en-US"/>
    </a:defPPr>
    <a:lvl1pPr algn="l" rtl="0" fontAlgn="base">
      <a:spcBef>
        <a:spcPct val="0"/>
      </a:spcBef>
      <a:spcAft>
        <a:spcPct val="0"/>
      </a:spcAft>
      <a:defRPr sz="1600" kern="1200">
        <a:solidFill>
          <a:srgbClr val="009900"/>
        </a:solidFill>
        <a:latin typeface="Tahoma" charset="0"/>
        <a:ea typeface="ＭＳ Ｐゴシック" charset="0"/>
        <a:cs typeface="ＭＳ Ｐゴシック" charset="0"/>
      </a:defRPr>
    </a:lvl1pPr>
    <a:lvl2pPr marL="457200" algn="l" rtl="0" fontAlgn="base">
      <a:spcBef>
        <a:spcPct val="0"/>
      </a:spcBef>
      <a:spcAft>
        <a:spcPct val="0"/>
      </a:spcAft>
      <a:defRPr sz="1600" kern="1200">
        <a:solidFill>
          <a:srgbClr val="009900"/>
        </a:solidFill>
        <a:latin typeface="Tahoma" charset="0"/>
        <a:ea typeface="ＭＳ Ｐゴシック" charset="0"/>
        <a:cs typeface="ＭＳ Ｐゴシック" charset="0"/>
      </a:defRPr>
    </a:lvl2pPr>
    <a:lvl3pPr marL="914400" algn="l" rtl="0" fontAlgn="base">
      <a:spcBef>
        <a:spcPct val="0"/>
      </a:spcBef>
      <a:spcAft>
        <a:spcPct val="0"/>
      </a:spcAft>
      <a:defRPr sz="1600" kern="1200">
        <a:solidFill>
          <a:srgbClr val="009900"/>
        </a:solidFill>
        <a:latin typeface="Tahoma" charset="0"/>
        <a:ea typeface="ＭＳ Ｐゴシック" charset="0"/>
        <a:cs typeface="ＭＳ Ｐゴシック" charset="0"/>
      </a:defRPr>
    </a:lvl3pPr>
    <a:lvl4pPr marL="1371600" algn="l" rtl="0" fontAlgn="base">
      <a:spcBef>
        <a:spcPct val="0"/>
      </a:spcBef>
      <a:spcAft>
        <a:spcPct val="0"/>
      </a:spcAft>
      <a:defRPr sz="1600" kern="1200">
        <a:solidFill>
          <a:srgbClr val="009900"/>
        </a:solidFill>
        <a:latin typeface="Tahoma" charset="0"/>
        <a:ea typeface="ＭＳ Ｐゴシック" charset="0"/>
        <a:cs typeface="ＭＳ Ｐゴシック" charset="0"/>
      </a:defRPr>
    </a:lvl4pPr>
    <a:lvl5pPr marL="1828800" algn="l" rtl="0" fontAlgn="base">
      <a:spcBef>
        <a:spcPct val="0"/>
      </a:spcBef>
      <a:spcAft>
        <a:spcPct val="0"/>
      </a:spcAft>
      <a:defRPr sz="1600" kern="1200">
        <a:solidFill>
          <a:srgbClr val="009900"/>
        </a:solidFill>
        <a:latin typeface="Tahoma" charset="0"/>
        <a:ea typeface="ＭＳ Ｐゴシック" charset="0"/>
        <a:cs typeface="ＭＳ Ｐゴシック" charset="0"/>
      </a:defRPr>
    </a:lvl5pPr>
    <a:lvl6pPr marL="2286000" algn="l" defTabSz="457200" rtl="0" eaLnBrk="1" latinLnBrk="0" hangingPunct="1">
      <a:defRPr sz="1600" kern="1200">
        <a:solidFill>
          <a:srgbClr val="009900"/>
        </a:solidFill>
        <a:latin typeface="Tahoma" charset="0"/>
        <a:ea typeface="ＭＳ Ｐゴシック" charset="0"/>
        <a:cs typeface="ＭＳ Ｐゴシック" charset="0"/>
      </a:defRPr>
    </a:lvl6pPr>
    <a:lvl7pPr marL="2743200" algn="l" defTabSz="457200" rtl="0" eaLnBrk="1" latinLnBrk="0" hangingPunct="1">
      <a:defRPr sz="1600" kern="1200">
        <a:solidFill>
          <a:srgbClr val="009900"/>
        </a:solidFill>
        <a:latin typeface="Tahoma" charset="0"/>
        <a:ea typeface="ＭＳ Ｐゴシック" charset="0"/>
        <a:cs typeface="ＭＳ Ｐゴシック" charset="0"/>
      </a:defRPr>
    </a:lvl7pPr>
    <a:lvl8pPr marL="3200400" algn="l" defTabSz="457200" rtl="0" eaLnBrk="1" latinLnBrk="0" hangingPunct="1">
      <a:defRPr sz="1600" kern="1200">
        <a:solidFill>
          <a:srgbClr val="009900"/>
        </a:solidFill>
        <a:latin typeface="Tahoma" charset="0"/>
        <a:ea typeface="ＭＳ Ｐゴシック" charset="0"/>
        <a:cs typeface="ＭＳ Ｐゴシック" charset="0"/>
      </a:defRPr>
    </a:lvl8pPr>
    <a:lvl9pPr marL="3657600" algn="l" defTabSz="457200" rtl="0" eaLnBrk="1" latinLnBrk="0" hangingPunct="1">
      <a:defRPr sz="1600" kern="1200">
        <a:solidFill>
          <a:srgbClr val="009900"/>
        </a:solidFill>
        <a:latin typeface="Tahoma"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clrMru>
    <a:srgbClr val="660033"/>
    <a:srgbClr val="FF9900"/>
    <a:srgbClr val="3333FF"/>
    <a:srgbClr val="CC00CC"/>
    <a:srgbClr val="0099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35"/>
    <p:restoredTop sz="94566"/>
  </p:normalViewPr>
  <p:slideViewPr>
    <p:cSldViewPr>
      <p:cViewPr varScale="1">
        <p:scale>
          <a:sx n="138" d="100"/>
          <a:sy n="138" d="100"/>
        </p:scale>
        <p:origin x="192" y="209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24.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emf"/><Relationship Id="rId1" Type="http://schemas.openxmlformats.org/officeDocument/2006/relationships/image" Target="../media/image2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chemeClr val="tx1"/>
                </a:solidFill>
                <a:latin typeface="Bradley Hand ITC TT-Bold" charset="0"/>
                <a:ea typeface="+mn-ea"/>
                <a:cs typeface="+mn-cs"/>
              </a:defRPr>
            </a:lvl1pPr>
          </a:lstStyle>
          <a:p>
            <a:pPr>
              <a:defRPr/>
            </a:pPr>
            <a:endParaRPr lang="en-US"/>
          </a:p>
        </p:txBody>
      </p:sp>
      <p:sp>
        <p:nvSpPr>
          <p:cNvPr id="18227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latin typeface="Bradley Hand ITC TT-Bold" charset="0"/>
                <a:ea typeface="+mn-ea"/>
                <a:cs typeface="+mn-cs"/>
              </a:defRPr>
            </a:lvl1pPr>
          </a:lstStyle>
          <a:p>
            <a:pPr>
              <a:defRPr/>
            </a:pPr>
            <a:endParaRPr lang="en-US"/>
          </a:p>
        </p:txBody>
      </p:sp>
      <p:sp>
        <p:nvSpPr>
          <p:cNvPr id="18227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chemeClr val="tx1"/>
                </a:solidFill>
                <a:latin typeface="Bradley Hand ITC TT-Bold" charset="0"/>
                <a:ea typeface="+mn-ea"/>
                <a:cs typeface="+mn-cs"/>
              </a:defRPr>
            </a:lvl1pPr>
          </a:lstStyle>
          <a:p>
            <a:pPr>
              <a:defRPr/>
            </a:pPr>
            <a:endParaRPr lang="en-US"/>
          </a:p>
        </p:txBody>
      </p:sp>
      <p:sp>
        <p:nvSpPr>
          <p:cNvPr id="18227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latin typeface="Bradley Hand ITC TT-Bold" charset="0"/>
              </a:defRPr>
            </a:lvl1pPr>
          </a:lstStyle>
          <a:p>
            <a:pPr>
              <a:defRPr/>
            </a:pPr>
            <a:fld id="{AE01DE9D-0B79-EE4C-81B6-EEDC3D1E5285}" type="slidenum">
              <a:rPr lang="en-US"/>
              <a:pPr>
                <a:defRPr/>
              </a:pPr>
              <a:t>‹#›</a:t>
            </a:fld>
            <a:endParaRPr lang="en-US"/>
          </a:p>
        </p:txBody>
      </p:sp>
    </p:spTree>
    <p:extLst>
      <p:ext uri="{BB962C8B-B14F-4D97-AF65-F5344CB8AC3E}">
        <p14:creationId xmlns:p14="http://schemas.microsoft.com/office/powerpoint/2010/main" val="1182047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chemeClr val="tx1"/>
                </a:solidFill>
                <a:latin typeface="Times New Roman" charset="0"/>
                <a:ea typeface="+mn-ea"/>
                <a:cs typeface="+mn-cs"/>
              </a:defRPr>
            </a:lvl1pPr>
          </a:lstStyle>
          <a:p>
            <a:pPr>
              <a:defRPr/>
            </a:pPr>
            <a:endParaRPr lang="en-US"/>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latin typeface="Times New Roman" charset="0"/>
                <a:ea typeface="+mn-ea"/>
                <a:cs typeface="+mn-cs"/>
              </a:defRPr>
            </a:lvl1pPr>
          </a:lstStyle>
          <a:p>
            <a:pPr>
              <a:defRPr/>
            </a:pPr>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chemeClr val="tx1"/>
                </a:solidFill>
                <a:latin typeface="Times New Roman" charset="0"/>
                <a:ea typeface="+mn-ea"/>
                <a:cs typeface="+mn-cs"/>
              </a:defRPr>
            </a:lvl1pPr>
          </a:lstStyle>
          <a:p>
            <a:pPr>
              <a:defRPr/>
            </a:pPr>
            <a:endParaRPr lang="en-US"/>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latin typeface="Times New Roman" charset="0"/>
              </a:defRPr>
            </a:lvl1pPr>
          </a:lstStyle>
          <a:p>
            <a:pPr>
              <a:defRPr/>
            </a:pPr>
            <a:fld id="{9081F773-2FD4-DA4E-AA96-3D4B439CA6A4}" type="slidenum">
              <a:rPr lang="en-US"/>
              <a:pPr>
                <a:defRPr/>
              </a:pPr>
              <a:t>‹#›</a:t>
            </a:fld>
            <a:endParaRPr lang="en-US"/>
          </a:p>
        </p:txBody>
      </p:sp>
    </p:spTree>
    <p:extLst>
      <p:ext uri="{BB962C8B-B14F-4D97-AF65-F5344CB8AC3E}">
        <p14:creationId xmlns:p14="http://schemas.microsoft.com/office/powerpoint/2010/main" val="12966442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pPr eaLnBrk="1" hangingPunct="1"/>
            <a:fld id="{0FEC96A8-562D-394B-BDBD-785ED5841DE0}" type="slidenum">
              <a:rPr lang="en-US" sz="1200">
                <a:solidFill>
                  <a:schemeClr val="tx1"/>
                </a:solidFill>
                <a:latin typeface="Times New Roman" charset="0"/>
              </a:rPr>
              <a:pPr eaLnBrk="1" hangingPunct="1"/>
              <a:t>1</a:t>
            </a:fld>
            <a:endParaRPr lang="en-US" sz="1200">
              <a:solidFill>
                <a:schemeClr val="tx1"/>
              </a:solidFill>
              <a:latin typeface="Times New Roman" charset="0"/>
            </a:endParaRPr>
          </a:p>
        </p:txBody>
      </p:sp>
      <p:sp>
        <p:nvSpPr>
          <p:cNvPr id="18434" name="Rectangle 2"/>
          <p:cNvSpPr>
            <a:spLocks noGrp="1" noRot="1" noChangeAspect="1" noChangeArrowheads="1" noTextEdit="1"/>
          </p:cNvSpPr>
          <p:nvPr>
            <p:ph type="sldImg"/>
          </p:nvPr>
        </p:nvSpPr>
        <p:spPr>
          <a:xfrm>
            <a:off x="381000" y="685800"/>
            <a:ext cx="6096000" cy="342900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pPr eaLnBrk="1" hangingPunct="1"/>
            <a:fld id="{B1E11D01-11A3-934B-B223-020807B6DDE6}" type="slidenum">
              <a:rPr lang="en-US" sz="1200">
                <a:solidFill>
                  <a:schemeClr val="tx1"/>
                </a:solidFill>
                <a:latin typeface="Times New Roman" charset="0"/>
              </a:rPr>
              <a:pPr eaLnBrk="1" hangingPunct="1"/>
              <a:t>2</a:t>
            </a:fld>
            <a:endParaRPr lang="en-US" sz="1200">
              <a:solidFill>
                <a:schemeClr val="tx1"/>
              </a:solidFill>
              <a:latin typeface="Times New Roman" charset="0"/>
            </a:endParaRPr>
          </a:p>
        </p:txBody>
      </p:sp>
      <p:sp>
        <p:nvSpPr>
          <p:cNvPr id="20482" name="Rectangle 2"/>
          <p:cNvSpPr>
            <a:spLocks noGrp="1" noRot="1" noChangeAspect="1" noChangeArrowheads="1"/>
          </p:cNvSpPr>
          <p:nvPr>
            <p:ph type="sldImg"/>
          </p:nvPr>
        </p:nvSpPr>
        <p:spPr>
          <a:xfrm>
            <a:off x="381000" y="685800"/>
            <a:ext cx="6096000" cy="3429000"/>
          </a:xfrm>
          <a:solidFill>
            <a:srgbClr val="FFFFFF"/>
          </a:solidFill>
          <a:ln/>
        </p:spPr>
      </p:sp>
      <p:sp>
        <p:nvSpPr>
          <p:cNvPr id="2048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pPr eaLnBrk="1" hangingPunct="1"/>
            <a:fld id="{C189544C-6316-E243-A88B-37AA3D259E18}" type="slidenum">
              <a:rPr lang="en-US" sz="1200">
                <a:solidFill>
                  <a:schemeClr val="tx1"/>
                </a:solidFill>
                <a:latin typeface="Times New Roman" charset="0"/>
              </a:rPr>
              <a:pPr eaLnBrk="1" hangingPunct="1"/>
              <a:t>5</a:t>
            </a:fld>
            <a:endParaRPr lang="en-US" sz="1200">
              <a:solidFill>
                <a:schemeClr val="tx1"/>
              </a:solidFill>
              <a:latin typeface="Times New Roman" charset="0"/>
            </a:endParaRPr>
          </a:p>
        </p:txBody>
      </p:sp>
      <p:sp>
        <p:nvSpPr>
          <p:cNvPr id="74754" name="Rectangle 2"/>
          <p:cNvSpPr>
            <a:spLocks noGrp="1" noRot="1" noChangeAspect="1" noChangeArrowheads="1"/>
          </p:cNvSpPr>
          <p:nvPr>
            <p:ph type="sldImg"/>
          </p:nvPr>
        </p:nvSpPr>
        <p:spPr>
          <a:xfrm>
            <a:off x="381000" y="685800"/>
            <a:ext cx="6096000" cy="3429000"/>
          </a:xfrm>
          <a:solidFill>
            <a:srgbClr val="FFFFFF"/>
          </a:solidFill>
          <a:ln/>
        </p:spPr>
      </p:sp>
      <p:sp>
        <p:nvSpPr>
          <p:cNvPr id="7475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3273225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pPr eaLnBrk="1" hangingPunct="1"/>
            <a:fld id="{70081EE9-E459-884A-AEB9-9202ABF789DA}" type="slidenum">
              <a:rPr lang="en-US" sz="1200">
                <a:solidFill>
                  <a:schemeClr val="tx1"/>
                </a:solidFill>
                <a:latin typeface="Times New Roman" charset="0"/>
              </a:rPr>
              <a:pPr eaLnBrk="1" hangingPunct="1"/>
              <a:t>6</a:t>
            </a:fld>
            <a:endParaRPr lang="en-US" sz="1200">
              <a:solidFill>
                <a:schemeClr val="tx1"/>
              </a:solidFill>
              <a:latin typeface="Times New Roman" charset="0"/>
            </a:endParaRPr>
          </a:p>
        </p:txBody>
      </p:sp>
      <p:sp>
        <p:nvSpPr>
          <p:cNvPr id="76802" name="Rectangle 2"/>
          <p:cNvSpPr>
            <a:spLocks noGrp="1" noRot="1" noChangeAspect="1" noChangeArrowheads="1"/>
          </p:cNvSpPr>
          <p:nvPr>
            <p:ph type="sldImg"/>
          </p:nvPr>
        </p:nvSpPr>
        <p:spPr>
          <a:xfrm>
            <a:off x="381000" y="685800"/>
            <a:ext cx="6096000" cy="3429000"/>
          </a:xfrm>
          <a:solidFill>
            <a:srgbClr val="FFFFFF"/>
          </a:solidFill>
          <a:ln/>
        </p:spPr>
      </p:sp>
      <p:sp>
        <p:nvSpPr>
          <p:cNvPr id="7680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349150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pPr eaLnBrk="1" hangingPunct="1"/>
            <a:fld id="{F9C193BE-21AC-7E48-97FE-BFDA62AD1FDE}" type="slidenum">
              <a:rPr lang="en-US" sz="1200">
                <a:solidFill>
                  <a:schemeClr val="tx1"/>
                </a:solidFill>
                <a:latin typeface="Times New Roman" charset="0"/>
              </a:rPr>
              <a:pPr eaLnBrk="1" hangingPunct="1"/>
              <a:t>7</a:t>
            </a:fld>
            <a:endParaRPr lang="en-US" sz="1200">
              <a:solidFill>
                <a:schemeClr val="tx1"/>
              </a:solidFill>
              <a:latin typeface="Times New Roman" charset="0"/>
            </a:endParaRPr>
          </a:p>
        </p:txBody>
      </p:sp>
      <p:sp>
        <p:nvSpPr>
          <p:cNvPr id="78850" name="Rectangle 2"/>
          <p:cNvSpPr>
            <a:spLocks noGrp="1" noRot="1" noChangeAspect="1" noChangeArrowheads="1"/>
          </p:cNvSpPr>
          <p:nvPr>
            <p:ph type="sldImg"/>
          </p:nvPr>
        </p:nvSpPr>
        <p:spPr>
          <a:xfrm>
            <a:off x="381000" y="685800"/>
            <a:ext cx="6096000" cy="3429000"/>
          </a:xfrm>
          <a:solidFill>
            <a:srgbClr val="FFFFFF"/>
          </a:solidFill>
          <a:ln/>
        </p:spPr>
      </p:sp>
      <p:sp>
        <p:nvSpPr>
          <p:cNvPr id="7885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4062604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pPr eaLnBrk="1" hangingPunct="1"/>
            <a:fld id="{9415E0F8-655D-4A42-8004-888132DF95F3}" type="slidenum">
              <a:rPr lang="en-US" sz="1200">
                <a:solidFill>
                  <a:schemeClr val="tx1"/>
                </a:solidFill>
                <a:latin typeface="Times New Roman" charset="0"/>
              </a:rPr>
              <a:pPr eaLnBrk="1" hangingPunct="1"/>
              <a:t>8</a:t>
            </a:fld>
            <a:endParaRPr lang="en-US" sz="1200">
              <a:solidFill>
                <a:schemeClr val="tx1"/>
              </a:solidFill>
              <a:latin typeface="Times New Roman" charset="0"/>
            </a:endParaRPr>
          </a:p>
        </p:txBody>
      </p:sp>
      <p:sp>
        <p:nvSpPr>
          <p:cNvPr id="80898" name="Rectangle 2"/>
          <p:cNvSpPr>
            <a:spLocks noGrp="1" noRot="1" noChangeAspect="1" noChangeArrowheads="1"/>
          </p:cNvSpPr>
          <p:nvPr>
            <p:ph type="sldImg"/>
          </p:nvPr>
        </p:nvSpPr>
        <p:spPr>
          <a:xfrm>
            <a:off x="381000" y="685800"/>
            <a:ext cx="6096000" cy="3429000"/>
          </a:xfrm>
          <a:solidFill>
            <a:srgbClr val="FFFFFF"/>
          </a:solidFill>
          <a:ln/>
        </p:spPr>
      </p:sp>
      <p:sp>
        <p:nvSpPr>
          <p:cNvPr id="80899"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474983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pPr eaLnBrk="1" hangingPunct="1"/>
            <a:fld id="{11B6DCBF-E6C1-504B-8B5D-4C1CB84BA6FB}" type="slidenum">
              <a:rPr lang="en-US" sz="1200">
                <a:solidFill>
                  <a:schemeClr val="tx1"/>
                </a:solidFill>
                <a:latin typeface="Times New Roman" charset="0"/>
              </a:rPr>
              <a:pPr eaLnBrk="1" hangingPunct="1"/>
              <a:t>9</a:t>
            </a:fld>
            <a:endParaRPr lang="en-US" sz="1200">
              <a:solidFill>
                <a:schemeClr val="tx1"/>
              </a:solidFill>
              <a:latin typeface="Times New Roman" charset="0"/>
            </a:endParaRPr>
          </a:p>
        </p:txBody>
      </p:sp>
      <p:sp>
        <p:nvSpPr>
          <p:cNvPr id="82946" name="Rectangle 2"/>
          <p:cNvSpPr>
            <a:spLocks noGrp="1" noRot="1" noChangeAspect="1" noChangeArrowheads="1"/>
          </p:cNvSpPr>
          <p:nvPr>
            <p:ph type="sldImg"/>
          </p:nvPr>
        </p:nvSpPr>
        <p:spPr>
          <a:xfrm>
            <a:off x="381000" y="685800"/>
            <a:ext cx="6096000" cy="3429000"/>
          </a:xfrm>
          <a:solidFill>
            <a:srgbClr val="FFFFFF"/>
          </a:solidFill>
          <a:ln/>
        </p:spPr>
      </p:sp>
      <p:sp>
        <p:nvSpPr>
          <p:cNvPr id="82947"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3036031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#1: Saigon. Grey, Anthony</a:t>
            </a:r>
          </a:p>
          <a:p>
            <a:r>
              <a:rPr lang="en-US" dirty="0"/>
              <a:t>#2: </a:t>
            </a:r>
            <a:r>
              <a:rPr lang="en-US" baseline="0" dirty="0"/>
              <a:t> </a:t>
            </a:r>
            <a:r>
              <a:rPr lang="en-US" dirty="0"/>
              <a:t>Jerusalem the Golden. Drabble, Margaret</a:t>
            </a:r>
          </a:p>
          <a:p>
            <a:r>
              <a:rPr lang="en-US" dirty="0"/>
              <a:t>From </a:t>
            </a:r>
            <a:r>
              <a:rPr lang="en-US" dirty="0" err="1"/>
              <a:t>shlomo</a:t>
            </a:r>
            <a:r>
              <a:rPr lang="en-US" baseline="0" dirty="0"/>
              <a:t> </a:t>
            </a:r>
            <a:r>
              <a:rPr lang="en-US" baseline="0" dirty="0" err="1"/>
              <a:t>argamon</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14</a:t>
            </a:fld>
            <a:endParaRPr lang="en-US"/>
          </a:p>
        </p:txBody>
      </p:sp>
    </p:spTree>
    <p:extLst>
      <p:ext uri="{BB962C8B-B14F-4D97-AF65-F5344CB8AC3E}">
        <p14:creationId xmlns:p14="http://schemas.microsoft.com/office/powerpoint/2010/main" val="4000279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1041FE78-3ECD-CD47-AF85-D701825482C7}" type="slidenum">
              <a:rPr lang="en-US"/>
              <a:pPr/>
              <a:t>19</a:t>
            </a:fld>
            <a:endParaRPr lang="en-US"/>
          </a:p>
        </p:txBody>
      </p:sp>
      <p:sp>
        <p:nvSpPr>
          <p:cNvPr id="30723" name="Rectangle 2"/>
          <p:cNvSpPr>
            <a:spLocks noGrp="1" noRot="1" noChangeAspect="1" noChangeArrowheads="1" noTextEdit="1"/>
          </p:cNvSpPr>
          <p:nvPr>
            <p:ph type="sldImg"/>
          </p:nvPr>
        </p:nvSpPr>
        <p:spPr>
          <a:xfrm>
            <a:off x="381000" y="685800"/>
            <a:ext cx="6096000" cy="3429000"/>
          </a:xfrm>
          <a:ln/>
        </p:spPr>
      </p:sp>
      <p:sp>
        <p:nvSpPr>
          <p:cNvPr id="3072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145151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4"/>
          <p:cNvSpPr>
            <a:spLocks noChangeArrowheads="1"/>
          </p:cNvSpPr>
          <p:nvPr/>
        </p:nvSpPr>
        <p:spPr bwMode="auto">
          <a:xfrm>
            <a:off x="0" y="2602706"/>
            <a:ext cx="9139238" cy="55960"/>
          </a:xfrm>
          <a:prstGeom prst="rect">
            <a:avLst/>
          </a:prstGeom>
          <a:solidFill>
            <a:srgbClr val="777777">
              <a:alpha val="30980"/>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solidFill>
                <a:srgbClr val="181813"/>
              </a:solidFill>
            </a:endParaRPr>
          </a:p>
        </p:txBody>
      </p:sp>
      <p:sp>
        <p:nvSpPr>
          <p:cNvPr id="561154" name="Rectangle 17"/>
          <p:cNvSpPr>
            <a:spLocks noGrp="1" noChangeArrowheads="1"/>
          </p:cNvSpPr>
          <p:nvPr>
            <p:ph type="ctrTitle"/>
          </p:nvPr>
        </p:nvSpPr>
        <p:spPr>
          <a:xfrm>
            <a:off x="685800" y="1315641"/>
            <a:ext cx="7772400" cy="1103709"/>
          </a:xfrm>
        </p:spPr>
        <p:txBody>
          <a:bodyPr/>
          <a:lstStyle>
            <a:lvl1pPr>
              <a:defRPr/>
            </a:lvl1pPr>
          </a:lstStyle>
          <a:p>
            <a:r>
              <a:rPr lang="en-US"/>
              <a:t>Click to edit Master title style</a:t>
            </a:r>
          </a:p>
        </p:txBody>
      </p:sp>
      <p:sp>
        <p:nvSpPr>
          <p:cNvPr id="561155" name="Rectangle 18"/>
          <p:cNvSpPr>
            <a:spLocks noGrp="1" noChangeArrowheads="1"/>
          </p:cNvSpPr>
          <p:nvPr>
            <p:ph type="subTitle" idx="1"/>
          </p:nvPr>
        </p:nvSpPr>
        <p:spPr>
          <a:xfrm>
            <a:off x="1371600" y="3084910"/>
            <a:ext cx="6400800" cy="1314450"/>
          </a:xfrm>
        </p:spPr>
        <p:txBody>
          <a:bodyPr/>
          <a:lstStyle>
            <a:lvl1pPr marL="0" indent="0" algn="ctr">
              <a:buFont typeface="Wingdings" charset="2"/>
              <a:buNone/>
              <a:defRPr/>
            </a:lvl1pPr>
          </a:lstStyle>
          <a:p>
            <a:r>
              <a:rPr lang="en-US"/>
              <a:t>Click to edit Master subtitle style</a:t>
            </a:r>
          </a:p>
        </p:txBody>
      </p:sp>
    </p:spTree>
    <p:extLst>
      <p:ext uri="{BB962C8B-B14F-4D97-AF65-F5344CB8AC3E}">
        <p14:creationId xmlns:p14="http://schemas.microsoft.com/office/powerpoint/2010/main" val="680199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0B57F150-9BC2-944F-8896-7CF2D82EA868}" type="datetime1">
              <a:rPr lang="en-US" smtClean="0"/>
              <a:t>9/13/18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                                         Speech and Language Processing - Jurafsky and Martin       </a:t>
            </a:r>
            <a:endParaRPr lang="en-US" sz="1400"/>
          </a:p>
        </p:txBody>
      </p:sp>
      <p:sp>
        <p:nvSpPr>
          <p:cNvPr id="6" name="Rectangle 6"/>
          <p:cNvSpPr>
            <a:spLocks noGrp="1" noChangeArrowheads="1"/>
          </p:cNvSpPr>
          <p:nvPr>
            <p:ph type="sldNum" sz="quarter" idx="12"/>
          </p:nvPr>
        </p:nvSpPr>
        <p:spPr>
          <a:ln/>
        </p:spPr>
        <p:txBody>
          <a:bodyPr/>
          <a:lstStyle>
            <a:lvl1pPr>
              <a:defRPr/>
            </a:lvl1pPr>
          </a:lstStyle>
          <a:p>
            <a:pPr>
              <a:defRPr/>
            </a:pPr>
            <a:fld id="{2B791DA7-8887-0F49-9185-F89FF8114FFD}" type="slidenum">
              <a:rPr lang="en-US"/>
              <a:pPr>
                <a:defRPr/>
              </a:pPr>
              <a:t>‹#›</a:t>
            </a:fld>
            <a:endParaRPr lang="en-US"/>
          </a:p>
        </p:txBody>
      </p:sp>
    </p:spTree>
    <p:extLst>
      <p:ext uri="{BB962C8B-B14F-4D97-AF65-F5344CB8AC3E}">
        <p14:creationId xmlns:p14="http://schemas.microsoft.com/office/powerpoint/2010/main" val="2730937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2750" y="0"/>
            <a:ext cx="2228850" cy="48577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 y="0"/>
            <a:ext cx="6534150" cy="48577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3A08DA7E-E601-0344-A34B-A70A832E1619}" type="datetime1">
              <a:rPr lang="en-US" smtClean="0"/>
              <a:t>9/13/18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                                         Speech and Language Processing - Jurafsky and Martin       </a:t>
            </a:r>
            <a:endParaRPr lang="en-US" sz="1400"/>
          </a:p>
        </p:txBody>
      </p:sp>
      <p:sp>
        <p:nvSpPr>
          <p:cNvPr id="6" name="Rectangle 6"/>
          <p:cNvSpPr>
            <a:spLocks noGrp="1" noChangeArrowheads="1"/>
          </p:cNvSpPr>
          <p:nvPr>
            <p:ph type="sldNum" sz="quarter" idx="12"/>
          </p:nvPr>
        </p:nvSpPr>
        <p:spPr>
          <a:ln/>
        </p:spPr>
        <p:txBody>
          <a:bodyPr/>
          <a:lstStyle>
            <a:lvl1pPr>
              <a:defRPr/>
            </a:lvl1pPr>
          </a:lstStyle>
          <a:p>
            <a:pPr>
              <a:defRPr/>
            </a:pPr>
            <a:fld id="{5EF68F44-9305-0C40-BB17-42DD8BC686DF}" type="slidenum">
              <a:rPr lang="en-US"/>
              <a:pPr>
                <a:defRPr/>
              </a:pPr>
              <a:t>‹#›</a:t>
            </a:fld>
            <a:endParaRPr lang="en-US"/>
          </a:p>
        </p:txBody>
      </p:sp>
    </p:spTree>
    <p:extLst>
      <p:ext uri="{BB962C8B-B14F-4D97-AF65-F5344CB8AC3E}">
        <p14:creationId xmlns:p14="http://schemas.microsoft.com/office/powerpoint/2010/main" val="1680229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915400" cy="800100"/>
          </a:xfrm>
        </p:spPr>
        <p:txBody>
          <a:bodyPr/>
          <a:lstStyle/>
          <a:p>
            <a:r>
              <a:rPr lang="en-US"/>
              <a:t>Click to edit Master title style</a:t>
            </a:r>
          </a:p>
        </p:txBody>
      </p:sp>
      <p:sp>
        <p:nvSpPr>
          <p:cNvPr id="3" name="Text Placeholder 2"/>
          <p:cNvSpPr>
            <a:spLocks noGrp="1"/>
          </p:cNvSpPr>
          <p:nvPr>
            <p:ph type="body" sz="half" idx="1"/>
          </p:nvPr>
        </p:nvSpPr>
        <p:spPr>
          <a:xfrm>
            <a:off x="381000" y="914400"/>
            <a:ext cx="403860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72000" y="914400"/>
            <a:ext cx="4038600" cy="191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0" y="2943225"/>
            <a:ext cx="4038600" cy="191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fld id="{9116D0B2-60F6-B84B-90AE-3B27B874DB2F}" type="datetime1">
              <a:rPr lang="en-US" smtClean="0"/>
              <a:t>9/13/18</a:t>
            </a:fld>
            <a:endParaRPr lang="en-US"/>
          </a:p>
        </p:txBody>
      </p:sp>
      <p:sp>
        <p:nvSpPr>
          <p:cNvPr id="7" name="Rectangle 5"/>
          <p:cNvSpPr>
            <a:spLocks noGrp="1" noChangeArrowheads="1"/>
          </p:cNvSpPr>
          <p:nvPr>
            <p:ph type="ftr" sz="quarter" idx="11"/>
          </p:nvPr>
        </p:nvSpPr>
        <p:spPr>
          <a:ln/>
        </p:spPr>
        <p:txBody>
          <a:bodyPr/>
          <a:lstStyle>
            <a:lvl1pPr>
              <a:defRPr/>
            </a:lvl1pPr>
          </a:lstStyle>
          <a:p>
            <a:pPr>
              <a:defRPr/>
            </a:pPr>
            <a:r>
              <a:rPr lang="en-US"/>
              <a:t>                                         Speech and Language Processing - Jurafsky and Martin       </a:t>
            </a:r>
            <a:endParaRPr lang="en-US" sz="1400"/>
          </a:p>
        </p:txBody>
      </p:sp>
      <p:sp>
        <p:nvSpPr>
          <p:cNvPr id="8" name="Rectangle 6"/>
          <p:cNvSpPr>
            <a:spLocks noGrp="1" noChangeArrowheads="1"/>
          </p:cNvSpPr>
          <p:nvPr>
            <p:ph type="sldNum" sz="quarter" idx="12"/>
          </p:nvPr>
        </p:nvSpPr>
        <p:spPr>
          <a:ln/>
        </p:spPr>
        <p:txBody>
          <a:bodyPr/>
          <a:lstStyle>
            <a:lvl1pPr>
              <a:defRPr/>
            </a:lvl1pPr>
          </a:lstStyle>
          <a:p>
            <a:pPr>
              <a:defRPr/>
            </a:pPr>
            <a:fld id="{65717741-D282-C748-8AB9-CE97B6844949}" type="slidenum">
              <a:rPr lang="en-US"/>
              <a:pPr>
                <a:defRPr/>
              </a:pPr>
              <a:t>‹#›</a:t>
            </a:fld>
            <a:endParaRPr lang="en-US"/>
          </a:p>
        </p:txBody>
      </p:sp>
    </p:spTree>
    <p:extLst>
      <p:ext uri="{BB962C8B-B14F-4D97-AF65-F5344CB8AC3E}">
        <p14:creationId xmlns:p14="http://schemas.microsoft.com/office/powerpoint/2010/main" val="27848132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915400" cy="800100"/>
          </a:xfrm>
        </p:spPr>
        <p:txBody>
          <a:bodyPr/>
          <a:lstStyle/>
          <a:p>
            <a:r>
              <a:rPr lang="en-US"/>
              <a:t>Click to edit Master title style</a:t>
            </a:r>
          </a:p>
        </p:txBody>
      </p:sp>
      <p:sp>
        <p:nvSpPr>
          <p:cNvPr id="3" name="Table Placeholder 2"/>
          <p:cNvSpPr>
            <a:spLocks noGrp="1"/>
          </p:cNvSpPr>
          <p:nvPr>
            <p:ph type="tbl" idx="1"/>
          </p:nvPr>
        </p:nvSpPr>
        <p:spPr>
          <a:xfrm>
            <a:off x="381000" y="914400"/>
            <a:ext cx="8229600" cy="394335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fld id="{F44BFE00-2E0D-374C-B34F-446A6835456E}" type="datetime1">
              <a:rPr lang="en-US" smtClean="0"/>
              <a:t>9/13/18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                                         Speech and Language Processing - Jurafsky and Martin       </a:t>
            </a:r>
            <a:endParaRPr lang="en-US" sz="1400"/>
          </a:p>
        </p:txBody>
      </p:sp>
      <p:sp>
        <p:nvSpPr>
          <p:cNvPr id="6" name="Rectangle 6"/>
          <p:cNvSpPr>
            <a:spLocks noGrp="1" noChangeArrowheads="1"/>
          </p:cNvSpPr>
          <p:nvPr>
            <p:ph type="sldNum" sz="quarter" idx="12"/>
          </p:nvPr>
        </p:nvSpPr>
        <p:spPr>
          <a:ln/>
        </p:spPr>
        <p:txBody>
          <a:bodyPr/>
          <a:lstStyle>
            <a:lvl1pPr>
              <a:defRPr/>
            </a:lvl1pPr>
          </a:lstStyle>
          <a:p>
            <a:pPr>
              <a:defRPr/>
            </a:pPr>
            <a:fld id="{5BE4D5C6-1CFE-A64B-A3AC-94659FCA8CAA}" type="slidenum">
              <a:rPr lang="en-US"/>
              <a:pPr>
                <a:defRPr/>
              </a:pPr>
              <a:t>‹#›</a:t>
            </a:fld>
            <a:endParaRPr lang="en-US"/>
          </a:p>
        </p:txBody>
      </p:sp>
    </p:spTree>
    <p:extLst>
      <p:ext uri="{BB962C8B-B14F-4D97-AF65-F5344CB8AC3E}">
        <p14:creationId xmlns:p14="http://schemas.microsoft.com/office/powerpoint/2010/main" val="38999301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1"/>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6"/>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fld id="{18D6DD7C-E838-944B-B795-5A9F2AA3CCAA}" type="datetime1">
              <a:rPr lang="en-US" smtClean="0"/>
              <a:t>9/13/18</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                                         Speech and Language Processing - Jurafsky and Martin       </a:t>
            </a:r>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2"/>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299967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C8EDD4E0-4AE8-6745-8C20-CD2817D6A8FC}" type="datetime1">
              <a:rPr lang="en-US" smtClean="0"/>
              <a:t>9/13/18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                                         Speech and Language Processing - Jurafsky and Martin       </a:t>
            </a:r>
            <a:endParaRPr lang="en-US" sz="1400"/>
          </a:p>
        </p:txBody>
      </p:sp>
      <p:sp>
        <p:nvSpPr>
          <p:cNvPr id="6" name="Rectangle 6"/>
          <p:cNvSpPr>
            <a:spLocks noGrp="1" noChangeArrowheads="1"/>
          </p:cNvSpPr>
          <p:nvPr>
            <p:ph type="sldNum" sz="quarter" idx="12"/>
          </p:nvPr>
        </p:nvSpPr>
        <p:spPr>
          <a:ln/>
        </p:spPr>
        <p:txBody>
          <a:bodyPr/>
          <a:lstStyle>
            <a:lvl1pPr>
              <a:defRPr/>
            </a:lvl1pPr>
          </a:lstStyle>
          <a:p>
            <a:pPr>
              <a:defRPr/>
            </a:pPr>
            <a:fld id="{713DD8BE-556E-3440-9013-11CC5588178D}" type="slidenum">
              <a:rPr lang="en-US"/>
              <a:pPr>
                <a:defRPr/>
              </a:pPr>
              <a:t>‹#›</a:t>
            </a:fld>
            <a:endParaRPr lang="en-US"/>
          </a:p>
        </p:txBody>
      </p:sp>
    </p:spTree>
    <p:extLst>
      <p:ext uri="{BB962C8B-B14F-4D97-AF65-F5344CB8AC3E}">
        <p14:creationId xmlns:p14="http://schemas.microsoft.com/office/powerpoint/2010/main" val="2701221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CFA93B6A-F918-8B45-A5A4-898CF2362965}" type="datetime1">
              <a:rPr lang="en-US" smtClean="0"/>
              <a:t>9/13/18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                                         Speech and Language Processing - Jurafsky and Martin       </a:t>
            </a:r>
            <a:endParaRPr lang="en-US" sz="1400"/>
          </a:p>
        </p:txBody>
      </p:sp>
      <p:sp>
        <p:nvSpPr>
          <p:cNvPr id="6" name="Rectangle 6"/>
          <p:cNvSpPr>
            <a:spLocks noGrp="1" noChangeArrowheads="1"/>
          </p:cNvSpPr>
          <p:nvPr>
            <p:ph type="sldNum" sz="quarter" idx="12"/>
          </p:nvPr>
        </p:nvSpPr>
        <p:spPr>
          <a:ln/>
        </p:spPr>
        <p:txBody>
          <a:bodyPr/>
          <a:lstStyle>
            <a:lvl1pPr>
              <a:defRPr/>
            </a:lvl1pPr>
          </a:lstStyle>
          <a:p>
            <a:pPr>
              <a:defRPr/>
            </a:pPr>
            <a:fld id="{82A6D55C-4D7B-F44C-8071-96814FC07D8E}" type="slidenum">
              <a:rPr lang="en-US"/>
              <a:pPr>
                <a:defRPr/>
              </a:pPr>
              <a:t>‹#›</a:t>
            </a:fld>
            <a:endParaRPr lang="en-US"/>
          </a:p>
        </p:txBody>
      </p:sp>
    </p:spTree>
    <p:extLst>
      <p:ext uri="{BB962C8B-B14F-4D97-AF65-F5344CB8AC3E}">
        <p14:creationId xmlns:p14="http://schemas.microsoft.com/office/powerpoint/2010/main" val="154742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914400"/>
            <a:ext cx="4038600" cy="3943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914400"/>
            <a:ext cx="4038600" cy="3943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46E7E501-DCA5-C945-849D-D934F467C3BB}" type="datetime1">
              <a:rPr lang="en-US" smtClean="0"/>
              <a:t>9/13/18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                                         Speech and Language Processing - Jurafsky and Martin       </a:t>
            </a:r>
            <a:endParaRPr lang="en-US" sz="1400"/>
          </a:p>
        </p:txBody>
      </p:sp>
      <p:sp>
        <p:nvSpPr>
          <p:cNvPr id="7" name="Rectangle 6"/>
          <p:cNvSpPr>
            <a:spLocks noGrp="1" noChangeArrowheads="1"/>
          </p:cNvSpPr>
          <p:nvPr>
            <p:ph type="sldNum" sz="quarter" idx="12"/>
          </p:nvPr>
        </p:nvSpPr>
        <p:spPr>
          <a:ln/>
        </p:spPr>
        <p:txBody>
          <a:bodyPr/>
          <a:lstStyle>
            <a:lvl1pPr>
              <a:defRPr/>
            </a:lvl1pPr>
          </a:lstStyle>
          <a:p>
            <a:pPr>
              <a:defRPr/>
            </a:pPr>
            <a:fld id="{1C5EEE22-548E-DA4E-BC49-31545281CEE9}" type="slidenum">
              <a:rPr lang="en-US"/>
              <a:pPr>
                <a:defRPr/>
              </a:pPr>
              <a:t>‹#›</a:t>
            </a:fld>
            <a:endParaRPr lang="en-US"/>
          </a:p>
        </p:txBody>
      </p:sp>
    </p:spTree>
    <p:extLst>
      <p:ext uri="{BB962C8B-B14F-4D97-AF65-F5344CB8AC3E}">
        <p14:creationId xmlns:p14="http://schemas.microsoft.com/office/powerpoint/2010/main" val="4217315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C50BBA33-F7B6-7447-B1A1-604473E7B6D9}" type="datetime1">
              <a:rPr lang="en-US" smtClean="0"/>
              <a:t>9/13/18</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                                         Speech and Language Processing - Jurafsky and Martin       </a:t>
            </a:r>
            <a:endParaRPr lang="en-US" sz="1400"/>
          </a:p>
        </p:txBody>
      </p:sp>
      <p:sp>
        <p:nvSpPr>
          <p:cNvPr id="9" name="Rectangle 6"/>
          <p:cNvSpPr>
            <a:spLocks noGrp="1" noChangeArrowheads="1"/>
          </p:cNvSpPr>
          <p:nvPr>
            <p:ph type="sldNum" sz="quarter" idx="12"/>
          </p:nvPr>
        </p:nvSpPr>
        <p:spPr>
          <a:ln/>
        </p:spPr>
        <p:txBody>
          <a:bodyPr/>
          <a:lstStyle>
            <a:lvl1pPr>
              <a:defRPr/>
            </a:lvl1pPr>
          </a:lstStyle>
          <a:p>
            <a:pPr>
              <a:defRPr/>
            </a:pPr>
            <a:fld id="{0DEF407B-ACCD-E141-AF18-C2F0709B98DD}" type="slidenum">
              <a:rPr lang="en-US"/>
              <a:pPr>
                <a:defRPr/>
              </a:pPr>
              <a:t>‹#›</a:t>
            </a:fld>
            <a:endParaRPr lang="en-US"/>
          </a:p>
        </p:txBody>
      </p:sp>
    </p:spTree>
    <p:extLst>
      <p:ext uri="{BB962C8B-B14F-4D97-AF65-F5344CB8AC3E}">
        <p14:creationId xmlns:p14="http://schemas.microsoft.com/office/powerpoint/2010/main" val="4118111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07AA4B42-D384-544F-8C19-6922AA2F52F2}" type="datetime1">
              <a:rPr lang="en-US" smtClean="0"/>
              <a:t>9/13/18</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                                         Speech and Language Processing - Jurafsky and Martin       </a:t>
            </a:r>
            <a:endParaRPr lang="en-US" sz="1400"/>
          </a:p>
        </p:txBody>
      </p:sp>
      <p:sp>
        <p:nvSpPr>
          <p:cNvPr id="5" name="Rectangle 6"/>
          <p:cNvSpPr>
            <a:spLocks noGrp="1" noChangeArrowheads="1"/>
          </p:cNvSpPr>
          <p:nvPr>
            <p:ph type="sldNum" sz="quarter" idx="12"/>
          </p:nvPr>
        </p:nvSpPr>
        <p:spPr>
          <a:ln/>
        </p:spPr>
        <p:txBody>
          <a:bodyPr/>
          <a:lstStyle>
            <a:lvl1pPr>
              <a:defRPr/>
            </a:lvl1pPr>
          </a:lstStyle>
          <a:p>
            <a:pPr>
              <a:defRPr/>
            </a:pPr>
            <a:fld id="{B7481FBC-BDB1-AE46-BF76-0BAAF627DB7C}" type="slidenum">
              <a:rPr lang="en-US"/>
              <a:pPr>
                <a:defRPr/>
              </a:pPr>
              <a:t>‹#›</a:t>
            </a:fld>
            <a:endParaRPr lang="en-US"/>
          </a:p>
        </p:txBody>
      </p:sp>
    </p:spTree>
    <p:extLst>
      <p:ext uri="{BB962C8B-B14F-4D97-AF65-F5344CB8AC3E}">
        <p14:creationId xmlns:p14="http://schemas.microsoft.com/office/powerpoint/2010/main" val="2032642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BF0AA78D-44BD-1D44-ADCC-8F316F5B5BF3}" type="datetime1">
              <a:rPr lang="en-US" smtClean="0"/>
              <a:t>9/13/18</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                                         Speech and Language Processing - Jurafsky and Martin       </a:t>
            </a:r>
            <a:endParaRPr lang="en-US" sz="1400"/>
          </a:p>
        </p:txBody>
      </p:sp>
      <p:sp>
        <p:nvSpPr>
          <p:cNvPr id="4" name="Rectangle 6"/>
          <p:cNvSpPr>
            <a:spLocks noGrp="1" noChangeArrowheads="1"/>
          </p:cNvSpPr>
          <p:nvPr>
            <p:ph type="sldNum" sz="quarter" idx="12"/>
          </p:nvPr>
        </p:nvSpPr>
        <p:spPr>
          <a:ln/>
        </p:spPr>
        <p:txBody>
          <a:bodyPr/>
          <a:lstStyle>
            <a:lvl1pPr>
              <a:defRPr/>
            </a:lvl1pPr>
          </a:lstStyle>
          <a:p>
            <a:pPr>
              <a:defRPr/>
            </a:pPr>
            <a:fld id="{88E044AE-37C5-484E-9BFE-25EF6DDC0E9A}" type="slidenum">
              <a:rPr lang="en-US"/>
              <a:pPr>
                <a:defRPr/>
              </a:pPr>
              <a:t>‹#›</a:t>
            </a:fld>
            <a:endParaRPr lang="en-US"/>
          </a:p>
        </p:txBody>
      </p:sp>
    </p:spTree>
    <p:extLst>
      <p:ext uri="{BB962C8B-B14F-4D97-AF65-F5344CB8AC3E}">
        <p14:creationId xmlns:p14="http://schemas.microsoft.com/office/powerpoint/2010/main" val="4131698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D0C53F0B-7B7F-334B-9950-177276EEEDA6}" type="datetime1">
              <a:rPr lang="en-US" smtClean="0"/>
              <a:t>9/13/18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                                         Speech and Language Processing - Jurafsky and Martin       </a:t>
            </a:r>
            <a:endParaRPr lang="en-US" sz="1400"/>
          </a:p>
        </p:txBody>
      </p:sp>
      <p:sp>
        <p:nvSpPr>
          <p:cNvPr id="7" name="Rectangle 6"/>
          <p:cNvSpPr>
            <a:spLocks noGrp="1" noChangeArrowheads="1"/>
          </p:cNvSpPr>
          <p:nvPr>
            <p:ph type="sldNum" sz="quarter" idx="12"/>
          </p:nvPr>
        </p:nvSpPr>
        <p:spPr>
          <a:ln/>
        </p:spPr>
        <p:txBody>
          <a:bodyPr/>
          <a:lstStyle>
            <a:lvl1pPr>
              <a:defRPr/>
            </a:lvl1pPr>
          </a:lstStyle>
          <a:p>
            <a:pPr>
              <a:defRPr/>
            </a:pPr>
            <a:fld id="{EB421E1F-53E5-4D49-BB4C-FBB7996C723B}" type="slidenum">
              <a:rPr lang="en-US"/>
              <a:pPr>
                <a:defRPr/>
              </a:pPr>
              <a:t>‹#›</a:t>
            </a:fld>
            <a:endParaRPr lang="en-US"/>
          </a:p>
        </p:txBody>
      </p:sp>
    </p:spTree>
    <p:extLst>
      <p:ext uri="{BB962C8B-B14F-4D97-AF65-F5344CB8AC3E}">
        <p14:creationId xmlns:p14="http://schemas.microsoft.com/office/powerpoint/2010/main" val="2717348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A05C8CDD-9446-AC47-947B-CA8C308221CA}" type="datetime1">
              <a:rPr lang="en-US" smtClean="0"/>
              <a:t>9/13/18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                                         Speech and Language Processing - Jurafsky and Martin       </a:t>
            </a:r>
            <a:endParaRPr lang="en-US" sz="1400"/>
          </a:p>
        </p:txBody>
      </p:sp>
      <p:sp>
        <p:nvSpPr>
          <p:cNvPr id="7" name="Rectangle 6"/>
          <p:cNvSpPr>
            <a:spLocks noGrp="1" noChangeArrowheads="1"/>
          </p:cNvSpPr>
          <p:nvPr>
            <p:ph type="sldNum" sz="quarter" idx="12"/>
          </p:nvPr>
        </p:nvSpPr>
        <p:spPr>
          <a:ln/>
        </p:spPr>
        <p:txBody>
          <a:bodyPr/>
          <a:lstStyle>
            <a:lvl1pPr>
              <a:defRPr/>
            </a:lvl1pPr>
          </a:lstStyle>
          <a:p>
            <a:pPr>
              <a:defRPr/>
            </a:pPr>
            <a:fld id="{BB5AAA69-C1DB-6548-98C3-2AA6C29511E2}" type="slidenum">
              <a:rPr lang="en-US"/>
              <a:pPr>
                <a:defRPr/>
              </a:pPr>
              <a:t>‹#›</a:t>
            </a:fld>
            <a:endParaRPr lang="en-US"/>
          </a:p>
        </p:txBody>
      </p:sp>
    </p:spTree>
    <p:extLst>
      <p:ext uri="{BB962C8B-B14F-4D97-AF65-F5344CB8AC3E}">
        <p14:creationId xmlns:p14="http://schemas.microsoft.com/office/powerpoint/2010/main" val="542375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9"/>
          <p:cNvSpPr>
            <a:spLocks noChangeArrowheads="1"/>
          </p:cNvSpPr>
          <p:nvPr/>
        </p:nvSpPr>
        <p:spPr bwMode="auto">
          <a:xfrm>
            <a:off x="1" y="0"/>
            <a:ext cx="9140825" cy="857250"/>
          </a:xfrm>
          <a:prstGeom prst="rect">
            <a:avLst/>
          </a:prstGeom>
          <a:gradFill rotWithShape="1">
            <a:gsLst>
              <a:gs pos="0">
                <a:srgbClr val="777777"/>
              </a:gs>
              <a:gs pos="100000">
                <a:srgbClr val="FFFFFF"/>
              </a:gs>
            </a:gsLst>
            <a:lin ang="54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85346" name="AutoShape 2"/>
          <p:cNvSpPr>
            <a:spLocks noChangeArrowheads="1"/>
          </p:cNvSpPr>
          <p:nvPr/>
        </p:nvSpPr>
        <p:spPr bwMode="auto">
          <a:xfrm>
            <a:off x="0" y="1428750"/>
            <a:ext cx="381000" cy="3714750"/>
          </a:xfrm>
          <a:prstGeom prst="rtTriangle">
            <a:avLst/>
          </a:prstGeom>
          <a:gradFill rotWithShape="0">
            <a:gsLst>
              <a:gs pos="0">
                <a:schemeClr val="bg1"/>
              </a:gs>
              <a:gs pos="50000">
                <a:schemeClr val="bg1">
                  <a:gamma/>
                  <a:tint val="0"/>
                  <a:invGamma/>
                </a:schemeClr>
              </a:gs>
              <a:gs pos="100000">
                <a:schemeClr val="bg1"/>
              </a:gs>
            </a:gsLst>
            <a:lin ang="18900000" scaled="1"/>
          </a:gradFill>
          <a:ln w="9525">
            <a:noFill/>
            <a:miter lim="800000"/>
            <a:headEnd/>
            <a:tailEnd/>
          </a:ln>
          <a:effectLst/>
        </p:spPr>
        <p:txBody>
          <a:bodyPr wrap="none" anchor="ctr"/>
          <a:lstStyle/>
          <a:p>
            <a:pPr algn="ctr" eaLnBrk="0" hangingPunct="0">
              <a:defRPr/>
            </a:pPr>
            <a:endParaRPr lang="en-US" sz="2400">
              <a:solidFill>
                <a:schemeClr val="tx1"/>
              </a:solidFill>
              <a:latin typeface="Times" charset="0"/>
              <a:ea typeface="+mn-ea"/>
              <a:cs typeface="+mn-cs"/>
            </a:endParaRPr>
          </a:p>
        </p:txBody>
      </p:sp>
      <p:sp>
        <p:nvSpPr>
          <p:cNvPr id="185347" name="AutoShape 3"/>
          <p:cNvSpPr>
            <a:spLocks noChangeArrowheads="1"/>
          </p:cNvSpPr>
          <p:nvPr/>
        </p:nvSpPr>
        <p:spPr bwMode="auto">
          <a:xfrm flipH="1">
            <a:off x="8686801" y="1428750"/>
            <a:ext cx="454025" cy="3714750"/>
          </a:xfrm>
          <a:prstGeom prst="rtTriangle">
            <a:avLst/>
          </a:prstGeom>
          <a:gradFill rotWithShape="0">
            <a:gsLst>
              <a:gs pos="0">
                <a:schemeClr val="bg1"/>
              </a:gs>
              <a:gs pos="50000">
                <a:schemeClr val="bg1">
                  <a:gamma/>
                  <a:tint val="0"/>
                  <a:invGamma/>
                </a:schemeClr>
              </a:gs>
              <a:gs pos="100000">
                <a:schemeClr val="bg1"/>
              </a:gs>
            </a:gsLst>
            <a:lin ang="2700000" scaled="1"/>
          </a:gradFill>
          <a:ln w="9525">
            <a:noFill/>
            <a:miter lim="800000"/>
            <a:headEnd/>
            <a:tailEnd/>
          </a:ln>
          <a:effectLst/>
        </p:spPr>
        <p:txBody>
          <a:bodyPr wrap="none" anchor="ctr"/>
          <a:lstStyle/>
          <a:p>
            <a:pPr algn="ctr" eaLnBrk="0" hangingPunct="0">
              <a:defRPr/>
            </a:pPr>
            <a:endParaRPr lang="en-US" sz="2400">
              <a:solidFill>
                <a:schemeClr val="tx1"/>
              </a:solidFill>
              <a:latin typeface="Times" charset="0"/>
              <a:ea typeface="+mn-ea"/>
              <a:cs typeface="+mn-cs"/>
            </a:endParaRPr>
          </a:p>
        </p:txBody>
      </p:sp>
      <p:sp>
        <p:nvSpPr>
          <p:cNvPr id="185348" name="Rectangle 4"/>
          <p:cNvSpPr>
            <a:spLocks noGrp="1" noChangeArrowheads="1"/>
          </p:cNvSpPr>
          <p:nvPr>
            <p:ph type="dt" sz="half" idx="2"/>
          </p:nvPr>
        </p:nvSpPr>
        <p:spPr bwMode="auto">
          <a:xfrm>
            <a:off x="0" y="4914900"/>
            <a:ext cx="1219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solidFill>
                  <a:srgbClr val="590A0E"/>
                </a:solidFill>
                <a:latin typeface="Arial" charset="0"/>
              </a:defRPr>
            </a:lvl1pPr>
          </a:lstStyle>
          <a:p>
            <a:pPr>
              <a:defRPr/>
            </a:pPr>
            <a:fld id="{3171E4AC-C8A4-9B4E-96CF-59983FF30AFD}" type="datetime1">
              <a:rPr lang="en-US" smtClean="0"/>
              <a:t>9/13/18</a:t>
            </a:fld>
            <a:endParaRPr lang="en-US"/>
          </a:p>
        </p:txBody>
      </p:sp>
      <p:sp>
        <p:nvSpPr>
          <p:cNvPr id="185349" name="Rectangle 5"/>
          <p:cNvSpPr>
            <a:spLocks noGrp="1" noChangeArrowheads="1"/>
          </p:cNvSpPr>
          <p:nvPr>
            <p:ph type="ftr" sz="quarter" idx="3"/>
          </p:nvPr>
        </p:nvSpPr>
        <p:spPr bwMode="auto">
          <a:xfrm>
            <a:off x="1219200" y="4914900"/>
            <a:ext cx="7467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00">
                <a:solidFill>
                  <a:srgbClr val="181813"/>
                </a:solidFill>
                <a:latin typeface="Arial" charset="0"/>
                <a:cs typeface="Arial" charset="0"/>
              </a:defRPr>
            </a:lvl1pPr>
          </a:lstStyle>
          <a:p>
            <a:pPr>
              <a:defRPr/>
            </a:pPr>
            <a:r>
              <a:rPr lang="en-US"/>
              <a:t>                                         Speech and Language Processing - Jurafsky and Martin       </a:t>
            </a:r>
            <a:endParaRPr lang="en-US" sz="1400"/>
          </a:p>
        </p:txBody>
      </p:sp>
      <p:sp>
        <p:nvSpPr>
          <p:cNvPr id="185350" name="Rectangle 6"/>
          <p:cNvSpPr>
            <a:spLocks noGrp="1" noChangeArrowheads="1"/>
          </p:cNvSpPr>
          <p:nvPr>
            <p:ph type="sldNum" sz="quarter" idx="4"/>
          </p:nvPr>
        </p:nvSpPr>
        <p:spPr bwMode="auto">
          <a:xfrm>
            <a:off x="8686800" y="4914900"/>
            <a:ext cx="457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solidFill>
                  <a:srgbClr val="590A0E"/>
                </a:solidFill>
                <a:latin typeface="Arial" charset="0"/>
              </a:defRPr>
            </a:lvl1pPr>
          </a:lstStyle>
          <a:p>
            <a:pPr>
              <a:defRPr/>
            </a:pPr>
            <a:fld id="{84FDDFA9-9A25-A34B-A7E8-8FD4C6225D1C}" type="slidenum">
              <a:rPr lang="en-US"/>
              <a:pPr>
                <a:defRPr/>
              </a:pPr>
              <a:t>‹#›</a:t>
            </a:fld>
            <a:endParaRPr lang="en-US"/>
          </a:p>
        </p:txBody>
      </p:sp>
      <p:sp>
        <p:nvSpPr>
          <p:cNvPr id="1032" name="Rectangle 17"/>
          <p:cNvSpPr>
            <a:spLocks noGrp="1" noChangeArrowheads="1"/>
          </p:cNvSpPr>
          <p:nvPr>
            <p:ph type="title"/>
          </p:nvPr>
        </p:nvSpPr>
        <p:spPr bwMode="auto">
          <a:xfrm>
            <a:off x="76200" y="0"/>
            <a:ext cx="8915400" cy="800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33" name="Rectangle 18"/>
          <p:cNvSpPr>
            <a:spLocks noGrp="1" noChangeArrowheads="1"/>
          </p:cNvSpPr>
          <p:nvPr>
            <p:ph type="body" idx="1"/>
          </p:nvPr>
        </p:nvSpPr>
        <p:spPr bwMode="auto">
          <a:xfrm>
            <a:off x="381000" y="914400"/>
            <a:ext cx="8229600" cy="3943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4" name="Rectangle 10"/>
          <p:cNvSpPr>
            <a:spLocks noChangeArrowheads="1"/>
          </p:cNvSpPr>
          <p:nvPr userDrawn="1"/>
        </p:nvSpPr>
        <p:spPr bwMode="auto">
          <a:xfrm>
            <a:off x="1" y="0"/>
            <a:ext cx="9140825" cy="857250"/>
          </a:xfrm>
          <a:prstGeom prst="rect">
            <a:avLst/>
          </a:prstGeom>
          <a:gradFill rotWithShape="1">
            <a:gsLst>
              <a:gs pos="0">
                <a:srgbClr val="777777"/>
              </a:gs>
              <a:gs pos="100000">
                <a:srgbClr val="FFFFFF"/>
              </a:gs>
            </a:gsLst>
            <a:lin ang="54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87"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8" r:id="rId14"/>
  </p:sldLayoutIdLst>
  <p:hf hdr="0" ftr="0" dt="0"/>
  <p:txStyles>
    <p:titleStyle>
      <a:lvl1pPr algn="ctr" rtl="0" eaLnBrk="0" fontAlgn="base" hangingPunct="0">
        <a:spcBef>
          <a:spcPct val="0"/>
        </a:spcBef>
        <a:spcAft>
          <a:spcPct val="0"/>
        </a:spcAft>
        <a:defRPr sz="4000" b="1">
          <a:solidFill>
            <a:srgbClr val="181813"/>
          </a:solidFill>
          <a:latin typeface="+mj-lt"/>
          <a:ea typeface="+mj-ea"/>
          <a:cs typeface="+mj-cs"/>
        </a:defRPr>
      </a:lvl1pPr>
      <a:lvl2pPr algn="ctr" rtl="0" eaLnBrk="0" fontAlgn="base" hangingPunct="0">
        <a:spcBef>
          <a:spcPct val="0"/>
        </a:spcBef>
        <a:spcAft>
          <a:spcPct val="0"/>
        </a:spcAft>
        <a:defRPr sz="4000" b="1">
          <a:solidFill>
            <a:srgbClr val="181813"/>
          </a:solidFill>
          <a:latin typeface="Verdana" charset="0"/>
          <a:ea typeface="ＭＳ Ｐゴシック" charset="-128"/>
          <a:cs typeface="ＭＳ Ｐゴシック" charset="-128"/>
        </a:defRPr>
      </a:lvl2pPr>
      <a:lvl3pPr algn="ctr" rtl="0" eaLnBrk="0" fontAlgn="base" hangingPunct="0">
        <a:spcBef>
          <a:spcPct val="0"/>
        </a:spcBef>
        <a:spcAft>
          <a:spcPct val="0"/>
        </a:spcAft>
        <a:defRPr sz="4000" b="1">
          <a:solidFill>
            <a:srgbClr val="181813"/>
          </a:solidFill>
          <a:latin typeface="Verdana" charset="0"/>
          <a:ea typeface="ＭＳ Ｐゴシック" charset="-128"/>
          <a:cs typeface="ＭＳ Ｐゴシック" charset="-128"/>
        </a:defRPr>
      </a:lvl3pPr>
      <a:lvl4pPr algn="ctr" rtl="0" eaLnBrk="0" fontAlgn="base" hangingPunct="0">
        <a:spcBef>
          <a:spcPct val="0"/>
        </a:spcBef>
        <a:spcAft>
          <a:spcPct val="0"/>
        </a:spcAft>
        <a:defRPr sz="4000" b="1">
          <a:solidFill>
            <a:srgbClr val="181813"/>
          </a:solidFill>
          <a:latin typeface="Verdana" charset="0"/>
          <a:ea typeface="ＭＳ Ｐゴシック" charset="-128"/>
          <a:cs typeface="ＭＳ Ｐゴシック" charset="-128"/>
        </a:defRPr>
      </a:lvl4pPr>
      <a:lvl5pPr algn="ctr" rtl="0" eaLnBrk="0" fontAlgn="base" hangingPunct="0">
        <a:spcBef>
          <a:spcPct val="0"/>
        </a:spcBef>
        <a:spcAft>
          <a:spcPct val="0"/>
        </a:spcAft>
        <a:defRPr sz="4000" b="1">
          <a:solidFill>
            <a:srgbClr val="181813"/>
          </a:solidFill>
          <a:latin typeface="Verdana" charset="0"/>
          <a:ea typeface="ＭＳ Ｐゴシック" charset="-128"/>
          <a:cs typeface="ＭＳ Ｐゴシック" charset="-128"/>
        </a:defRPr>
      </a:lvl5pPr>
      <a:lvl6pPr marL="457200" algn="ctr" rtl="0" eaLnBrk="0" fontAlgn="base" hangingPunct="0">
        <a:spcBef>
          <a:spcPct val="0"/>
        </a:spcBef>
        <a:spcAft>
          <a:spcPct val="0"/>
        </a:spcAft>
        <a:defRPr sz="4000" b="1">
          <a:solidFill>
            <a:srgbClr val="181813"/>
          </a:solidFill>
          <a:latin typeface="Verdana" charset="0"/>
          <a:ea typeface="ＭＳ Ｐゴシック" charset="-128"/>
          <a:cs typeface="ＭＳ Ｐゴシック" charset="-128"/>
        </a:defRPr>
      </a:lvl6pPr>
      <a:lvl7pPr marL="914400" algn="ctr" rtl="0" eaLnBrk="0" fontAlgn="base" hangingPunct="0">
        <a:spcBef>
          <a:spcPct val="0"/>
        </a:spcBef>
        <a:spcAft>
          <a:spcPct val="0"/>
        </a:spcAft>
        <a:defRPr sz="4000" b="1">
          <a:solidFill>
            <a:srgbClr val="181813"/>
          </a:solidFill>
          <a:latin typeface="Verdana" charset="0"/>
          <a:ea typeface="ＭＳ Ｐゴシック" charset="-128"/>
          <a:cs typeface="ＭＳ Ｐゴシック" charset="-128"/>
        </a:defRPr>
      </a:lvl7pPr>
      <a:lvl8pPr marL="1371600" algn="ctr" rtl="0" eaLnBrk="0" fontAlgn="base" hangingPunct="0">
        <a:spcBef>
          <a:spcPct val="0"/>
        </a:spcBef>
        <a:spcAft>
          <a:spcPct val="0"/>
        </a:spcAft>
        <a:defRPr sz="4000" b="1">
          <a:solidFill>
            <a:srgbClr val="181813"/>
          </a:solidFill>
          <a:latin typeface="Verdana" charset="0"/>
          <a:ea typeface="ＭＳ Ｐゴシック" charset="-128"/>
          <a:cs typeface="ＭＳ Ｐゴシック" charset="-128"/>
        </a:defRPr>
      </a:lvl8pPr>
      <a:lvl9pPr marL="1828800" algn="ctr" rtl="0" eaLnBrk="0" fontAlgn="base" hangingPunct="0">
        <a:spcBef>
          <a:spcPct val="0"/>
        </a:spcBef>
        <a:spcAft>
          <a:spcPct val="0"/>
        </a:spcAft>
        <a:defRPr sz="4000" b="1">
          <a:solidFill>
            <a:srgbClr val="181813"/>
          </a:solidFill>
          <a:latin typeface="Verdana"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Font typeface="Wingdings" charset="0"/>
        <a:buChar char="§"/>
        <a:defRPr sz="3200">
          <a:solidFill>
            <a:srgbClr val="590A0E"/>
          </a:solidFill>
          <a:latin typeface="+mn-lt"/>
          <a:ea typeface="+mn-ea"/>
          <a:cs typeface="+mn-cs"/>
        </a:defRPr>
      </a:lvl1pPr>
      <a:lvl2pPr marL="742950" indent="-285750" algn="l" rtl="0" eaLnBrk="0" fontAlgn="base" hangingPunct="0">
        <a:spcBef>
          <a:spcPct val="20000"/>
        </a:spcBef>
        <a:spcAft>
          <a:spcPct val="0"/>
        </a:spcAft>
        <a:buClr>
          <a:srgbClr val="404040"/>
        </a:buClr>
        <a:buFont typeface="Wingdings" charset="0"/>
        <a:buChar char="§"/>
        <a:defRPr sz="2800">
          <a:solidFill>
            <a:schemeClr val="tx1"/>
          </a:solidFill>
          <a:latin typeface="+mn-lt"/>
          <a:ea typeface="ＭＳ Ｐゴシック" charset="0"/>
        </a:defRPr>
      </a:lvl2pPr>
      <a:lvl3pPr marL="1085850" indent="-228600" algn="l" rtl="0" eaLnBrk="0" fontAlgn="base" hangingPunct="0">
        <a:spcBef>
          <a:spcPct val="20000"/>
        </a:spcBef>
        <a:spcAft>
          <a:spcPct val="0"/>
        </a:spcAft>
        <a:buFont typeface="Wingdings" charset="0"/>
        <a:buChar char="§"/>
        <a:defRPr sz="2400">
          <a:solidFill>
            <a:srgbClr val="2D506B"/>
          </a:solidFill>
          <a:latin typeface="+mn-lt"/>
          <a:ea typeface="+mn-ea"/>
        </a:defRPr>
      </a:lvl3pPr>
      <a:lvl4pPr marL="1428750" indent="-228600" algn="l" rtl="0" eaLnBrk="0" fontAlgn="base" hangingPunct="0">
        <a:spcBef>
          <a:spcPct val="20000"/>
        </a:spcBef>
        <a:spcAft>
          <a:spcPct val="0"/>
        </a:spcAft>
        <a:buFont typeface="Wingdings" charset="0"/>
        <a:buChar char="§"/>
        <a:defRPr sz="2000">
          <a:solidFill>
            <a:schemeClr val="tx1"/>
          </a:solidFill>
          <a:latin typeface="+mn-lt"/>
          <a:ea typeface="+mn-ea"/>
        </a:defRPr>
      </a:lvl4pPr>
      <a:lvl5pPr marL="1771650" indent="-228600" algn="l" rtl="0" eaLnBrk="0" fontAlgn="base" hangingPunct="0">
        <a:spcBef>
          <a:spcPct val="20000"/>
        </a:spcBef>
        <a:spcAft>
          <a:spcPct val="0"/>
        </a:spcAft>
        <a:buClr>
          <a:schemeClr val="tx2"/>
        </a:buClr>
        <a:buFont typeface="Wingdings" charset="0"/>
        <a:buChar char="§"/>
        <a:defRPr sz="2000">
          <a:solidFill>
            <a:schemeClr val="tx1"/>
          </a:solidFill>
          <a:latin typeface="+mn-lt"/>
          <a:ea typeface="+mn-ea"/>
        </a:defRPr>
      </a:lvl5pPr>
      <a:lvl6pPr marL="2228850" indent="-228600" algn="l" rtl="0" eaLnBrk="0" fontAlgn="base" hangingPunct="0">
        <a:spcBef>
          <a:spcPct val="20000"/>
        </a:spcBef>
        <a:spcAft>
          <a:spcPct val="0"/>
        </a:spcAft>
        <a:buClr>
          <a:schemeClr val="tx2"/>
        </a:buClr>
        <a:buFont typeface="Wingdings" charset="2"/>
        <a:buChar char="§"/>
        <a:defRPr sz="2000">
          <a:solidFill>
            <a:schemeClr val="tx1"/>
          </a:solidFill>
          <a:latin typeface="+mn-lt"/>
          <a:ea typeface="+mn-ea"/>
        </a:defRPr>
      </a:lvl6pPr>
      <a:lvl7pPr marL="2686050" indent="-228600" algn="l" rtl="0" eaLnBrk="0" fontAlgn="base" hangingPunct="0">
        <a:spcBef>
          <a:spcPct val="20000"/>
        </a:spcBef>
        <a:spcAft>
          <a:spcPct val="0"/>
        </a:spcAft>
        <a:buClr>
          <a:schemeClr val="tx2"/>
        </a:buClr>
        <a:buFont typeface="Wingdings" charset="2"/>
        <a:buChar char="§"/>
        <a:defRPr sz="2000">
          <a:solidFill>
            <a:schemeClr val="tx1"/>
          </a:solidFill>
          <a:latin typeface="+mn-lt"/>
          <a:ea typeface="+mn-ea"/>
        </a:defRPr>
      </a:lvl7pPr>
      <a:lvl8pPr marL="3143250" indent="-228600" algn="l" rtl="0" eaLnBrk="0" fontAlgn="base" hangingPunct="0">
        <a:spcBef>
          <a:spcPct val="20000"/>
        </a:spcBef>
        <a:spcAft>
          <a:spcPct val="0"/>
        </a:spcAft>
        <a:buClr>
          <a:schemeClr val="tx2"/>
        </a:buClr>
        <a:buFont typeface="Wingdings" charset="2"/>
        <a:buChar char="§"/>
        <a:defRPr sz="2000">
          <a:solidFill>
            <a:schemeClr val="tx1"/>
          </a:solidFill>
          <a:latin typeface="+mn-lt"/>
          <a:ea typeface="+mn-ea"/>
        </a:defRPr>
      </a:lvl8pPr>
      <a:lvl9pPr marL="3600450" indent="-228600" algn="l" rtl="0" eaLnBrk="0" fontAlgn="base" hangingPunct="0">
        <a:spcBef>
          <a:spcPct val="20000"/>
        </a:spcBef>
        <a:spcAft>
          <a:spcPct val="0"/>
        </a:spcAft>
        <a:buClr>
          <a:schemeClr val="tx2"/>
        </a:buClr>
        <a:buFont typeface="Wingdings" charset="2"/>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emf"/></Relationships>
</file>

<file path=ppt/slides/_rels/slide23.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emf"/><Relationship Id="rId5" Type="http://schemas.openxmlformats.org/officeDocument/2006/relationships/oleObject" Target="../embeddings/oleObject3.bin"/><Relationship Id="rId4" Type="http://schemas.openxmlformats.org/officeDocument/2006/relationships/image" Target="../media/image11.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5.emf"/><Relationship Id="rId5" Type="http://schemas.openxmlformats.org/officeDocument/2006/relationships/oleObject" Target="../embeddings/oleObject6.bin"/><Relationship Id="rId4" Type="http://schemas.openxmlformats.org/officeDocument/2006/relationships/image" Target="../media/image14.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6.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8.emf"/><Relationship Id="rId5" Type="http://schemas.openxmlformats.org/officeDocument/2006/relationships/oleObject" Target="../embeddings/oleObject9.bin"/><Relationship Id="rId4" Type="http://schemas.openxmlformats.org/officeDocument/2006/relationships/image" Target="../media/image17.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9.emf"/><Relationship Id="rId5" Type="http://schemas.openxmlformats.org/officeDocument/2006/relationships/oleObject" Target="../embeddings/oleObject11.bin"/><Relationship Id="rId4" Type="http://schemas.openxmlformats.org/officeDocument/2006/relationships/image" Target="../media/image16.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0.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2.emf"/><Relationship Id="rId5" Type="http://schemas.openxmlformats.org/officeDocument/2006/relationships/oleObject" Target="../embeddings/oleObject14.bin"/><Relationship Id="rId4" Type="http://schemas.openxmlformats.org/officeDocument/2006/relationships/image" Target="../media/image21.emf"/></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1.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6.xml"/><Relationship Id="rId1" Type="http://schemas.openxmlformats.org/officeDocument/2006/relationships/vmlDrawing" Target="../drawings/vmlDrawing10.vml"/><Relationship Id="rId4" Type="http://schemas.openxmlformats.org/officeDocument/2006/relationships/image" Target="../media/image23.emf"/></Relationships>
</file>

<file path=ppt/slides/_rels/slide32.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14.xml"/><Relationship Id="rId1" Type="http://schemas.openxmlformats.org/officeDocument/2006/relationships/vmlDrawing" Target="../drawings/vmlDrawing11.vml"/><Relationship Id="rId6" Type="http://schemas.openxmlformats.org/officeDocument/2006/relationships/image" Target="../media/image25.emf"/><Relationship Id="rId5" Type="http://schemas.openxmlformats.org/officeDocument/2006/relationships/oleObject" Target="../embeddings/oleObject18.bin"/><Relationship Id="rId4" Type="http://schemas.openxmlformats.org/officeDocument/2006/relationships/image" Target="../media/image24.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28.emf"/><Relationship Id="rId5" Type="http://schemas.openxmlformats.org/officeDocument/2006/relationships/oleObject" Target="../embeddings/oleObject21.bin"/><Relationship Id="rId4" Type="http://schemas.openxmlformats.org/officeDocument/2006/relationships/image" Target="../media/image2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30.emf"/><Relationship Id="rId5" Type="http://schemas.openxmlformats.org/officeDocument/2006/relationships/oleObject" Target="../embeddings/oleObject23.bin"/><Relationship Id="rId4" Type="http://schemas.openxmlformats.org/officeDocument/2006/relationships/image" Target="../media/image29.emf"/><Relationship Id="rId9" Type="http://schemas.openxmlformats.org/officeDocument/2006/relationships/oleObject" Target="../embeddings/oleObject25.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32.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3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ctrTitle"/>
          </p:nvPr>
        </p:nvSpPr>
        <p:spPr/>
        <p:txBody>
          <a:bodyPr/>
          <a:lstStyle/>
          <a:p>
            <a:r>
              <a:rPr lang="en-US" b="0" dirty="0">
                <a:solidFill>
                  <a:schemeClr val="tx2"/>
                </a:solidFill>
                <a:latin typeface="Verdana" charset="0"/>
                <a:ea typeface="ＭＳ Ｐゴシック" charset="0"/>
                <a:cs typeface="ＭＳ Ｐゴシック" charset="0"/>
              </a:rPr>
              <a:t>Natural Language Processing</a:t>
            </a:r>
            <a:endParaRPr lang="en-US" b="0" dirty="0">
              <a:latin typeface="Verdana" charset="0"/>
              <a:ea typeface="ＭＳ Ｐゴシック" charset="0"/>
              <a:cs typeface="ＭＳ Ｐゴシック" charset="0"/>
            </a:endParaRPr>
          </a:p>
        </p:txBody>
      </p:sp>
      <p:sp>
        <p:nvSpPr>
          <p:cNvPr id="17410" name="Rectangle 3"/>
          <p:cNvSpPr>
            <a:spLocks noGrp="1" noChangeArrowheads="1"/>
          </p:cNvSpPr>
          <p:nvPr>
            <p:ph type="subTitle" idx="1"/>
          </p:nvPr>
        </p:nvSpPr>
        <p:spPr/>
        <p:txBody>
          <a:bodyPr/>
          <a:lstStyle/>
          <a:p>
            <a:pPr>
              <a:buFont typeface="Wingdings" charset="0"/>
              <a:buNone/>
            </a:pPr>
            <a:r>
              <a:rPr lang="en-US" dirty="0">
                <a:latin typeface="Tahoma" charset="0"/>
                <a:ea typeface="ＭＳ Ｐゴシック" charset="0"/>
                <a:cs typeface="ＭＳ Ｐゴシック" charset="0"/>
              </a:rPr>
              <a:t>CSCI 5832—Lecture 6</a:t>
            </a:r>
          </a:p>
          <a:p>
            <a:r>
              <a:rPr lang="en-US" dirty="0">
                <a:solidFill>
                  <a:schemeClr val="tx1"/>
                </a:solidFill>
                <a:latin typeface="Tahoma" charset="0"/>
                <a:ea typeface="ＭＳ Ｐゴシック" charset="0"/>
                <a:cs typeface="ＭＳ Ｐゴシック" charset="0"/>
              </a:rPr>
              <a:t>Jim Martin</a:t>
            </a:r>
            <a:endParaRPr lang="en-US" dirty="0">
              <a:latin typeface="Tahoma" charset="0"/>
              <a:ea typeface="ＭＳ Ｐゴシック" charset="0"/>
              <a:cs typeface="ＭＳ Ｐゴシック" charset="0"/>
            </a:endParaRPr>
          </a:p>
          <a:p>
            <a:pPr>
              <a:buFont typeface="Wingdings" charset="0"/>
              <a:buNone/>
            </a:pPr>
            <a:endParaRPr lang="en-US" dirty="0">
              <a:solidFill>
                <a:schemeClr val="tx1"/>
              </a:solidFill>
              <a:latin typeface="Tahoma" charset="0"/>
              <a:ea typeface="ＭＳ Ｐゴシック" charset="0"/>
              <a:cs typeface="ＭＳ Ｐゴシック" charset="0"/>
            </a:endParaRPr>
          </a:p>
          <a:p>
            <a:pPr>
              <a:buFont typeface="Wingdings" charset="0"/>
              <a:buNone/>
            </a:pPr>
            <a:endParaRPr lang="en-US" dirty="0">
              <a:latin typeface="Tahoma" charset="0"/>
              <a:ea typeface="ＭＳ Ｐゴシック" charset="0"/>
              <a:cs typeface="ＭＳ Ｐゴシック"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The Point</a:t>
            </a:r>
          </a:p>
        </p:txBody>
      </p:sp>
      <p:sp>
        <p:nvSpPr>
          <p:cNvPr id="3" name="Content Placeholder 2"/>
          <p:cNvSpPr>
            <a:spLocks noGrp="1"/>
          </p:cNvSpPr>
          <p:nvPr>
            <p:ph idx="1"/>
          </p:nvPr>
        </p:nvSpPr>
        <p:spPr/>
        <p:txBody>
          <a:bodyPr/>
          <a:lstStyle/>
          <a:p>
            <a:r>
              <a:rPr lang="en-US" dirty="0"/>
              <a:t>Given an untagged corpus and a fixed size tag set</a:t>
            </a:r>
          </a:p>
          <a:p>
            <a:pPr lvl="1"/>
            <a:r>
              <a:rPr lang="en-US" dirty="0"/>
              <a:t>You can automatically learn both the transition probabilities and the observation probabilities needed to create an HMM-based POS tagger.</a:t>
            </a:r>
          </a:p>
        </p:txBody>
      </p:sp>
      <p:sp>
        <p:nvSpPr>
          <p:cNvPr id="6" name="Slide Number Placeholder 5"/>
          <p:cNvSpPr>
            <a:spLocks noGrp="1"/>
          </p:cNvSpPr>
          <p:nvPr>
            <p:ph type="sldNum" sz="quarter" idx="12"/>
          </p:nvPr>
        </p:nvSpPr>
        <p:spPr>
          <a:xfrm>
            <a:off x="8686800" y="4914900"/>
            <a:ext cx="457200" cy="228600"/>
          </a:xfrm>
        </p:spPr>
        <p:txBody>
          <a:bodyPr/>
          <a:lstStyle/>
          <a:p>
            <a:pPr>
              <a:defRPr/>
            </a:pPr>
            <a:fld id="{4212AB37-3ECE-0F4B-BF68-5E49C2F81B4E}" type="slidenum">
              <a:rPr lang="en-US" smtClean="0"/>
              <a:pPr>
                <a:defRPr/>
              </a:pPr>
              <a:t>10</a:t>
            </a:fld>
            <a:endParaRPr lang="en-US"/>
          </a:p>
        </p:txBody>
      </p:sp>
    </p:spTree>
    <p:extLst>
      <p:ext uri="{BB962C8B-B14F-4D97-AF65-F5344CB8AC3E}">
        <p14:creationId xmlns:p14="http://schemas.microsoft.com/office/powerpoint/2010/main" val="2931640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Text Classification</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11</a:t>
            </a:fld>
            <a:endParaRPr lang="en-US"/>
          </a:p>
        </p:txBody>
      </p:sp>
    </p:spTree>
    <p:extLst>
      <p:ext uri="{BB962C8B-B14F-4D97-AF65-F5344CB8AC3E}">
        <p14:creationId xmlns:p14="http://schemas.microsoft.com/office/powerpoint/2010/main" val="162621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b="0" dirty="0"/>
              <a:t>Is This Spam?</a:t>
            </a:r>
          </a:p>
        </p:txBody>
      </p:sp>
      <p:pic>
        <p:nvPicPr>
          <p:cNvPr id="3" name="Picture 2" descr="spam.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819150"/>
            <a:ext cx="8702659" cy="5150138"/>
          </a:xfrm>
          <a:prstGeom prst="rect">
            <a:avLst/>
          </a:prstGeom>
        </p:spPr>
      </p:pic>
      <p:sp>
        <p:nvSpPr>
          <p:cNvPr id="2" name="Slide Number Placeholder 1">
            <a:extLst>
              <a:ext uri="{FF2B5EF4-FFF2-40B4-BE49-F238E27FC236}">
                <a16:creationId xmlns:a16="http://schemas.microsoft.com/office/drawing/2014/main" id="{CC6F699A-8D02-3C42-A6AE-8F220DEEC570}"/>
              </a:ext>
            </a:extLst>
          </p:cNvPr>
          <p:cNvSpPr>
            <a:spLocks noGrp="1"/>
          </p:cNvSpPr>
          <p:nvPr>
            <p:ph type="sldNum" sz="quarter" idx="12"/>
          </p:nvPr>
        </p:nvSpPr>
        <p:spPr/>
        <p:txBody>
          <a:bodyPr/>
          <a:lstStyle/>
          <a:p>
            <a:pPr>
              <a:defRPr/>
            </a:pPr>
            <a:fld id="{713DD8BE-556E-3440-9013-11CC5588178D}" type="slidenum">
              <a:rPr lang="en-US" smtClean="0"/>
              <a:pPr>
                <a:defRPr/>
              </a:pPr>
              <a:t>12</a:t>
            </a:fld>
            <a:endParaRPr lang="en-US"/>
          </a:p>
        </p:txBody>
      </p:sp>
    </p:spTree>
    <p:extLst>
      <p:ext uri="{BB962C8B-B14F-4D97-AF65-F5344CB8AC3E}">
        <p14:creationId xmlns:p14="http://schemas.microsoft.com/office/powerpoint/2010/main" val="99822236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Rectangle 2"/>
          <p:cNvSpPr>
            <a:spLocks noGrp="1" noChangeArrowheads="1"/>
          </p:cNvSpPr>
          <p:nvPr>
            <p:ph type="title"/>
          </p:nvPr>
        </p:nvSpPr>
        <p:spPr>
          <a:xfrm>
            <a:off x="304800" y="0"/>
            <a:ext cx="8610600" cy="857250"/>
          </a:xfrm>
        </p:spPr>
        <p:txBody>
          <a:bodyPr/>
          <a:lstStyle/>
          <a:p>
            <a:r>
              <a:rPr lang="en-US" sz="3600" b="0" dirty="0"/>
              <a:t>Who Wrote Which Federalist Paper?</a:t>
            </a:r>
          </a:p>
        </p:txBody>
      </p:sp>
      <p:sp>
        <p:nvSpPr>
          <p:cNvPr id="1359875" name="Rectangle 3"/>
          <p:cNvSpPr>
            <a:spLocks noGrp="1" noChangeArrowheads="1"/>
          </p:cNvSpPr>
          <p:nvPr>
            <p:ph sz="quarter" idx="1"/>
          </p:nvPr>
        </p:nvSpPr>
        <p:spPr>
          <a:xfrm>
            <a:off x="152400" y="1028700"/>
            <a:ext cx="7467600" cy="3086100"/>
          </a:xfrm>
        </p:spPr>
        <p:txBody>
          <a:bodyPr>
            <a:normAutofit fontScale="92500" lnSpcReduction="10000"/>
          </a:bodyPr>
          <a:lstStyle/>
          <a:p>
            <a:pPr>
              <a:lnSpc>
                <a:spcPct val="110000"/>
              </a:lnSpc>
              <a:spcAft>
                <a:spcPts val="0"/>
              </a:spcAft>
            </a:pPr>
            <a:r>
              <a:rPr lang="en-US" dirty="0"/>
              <a:t>1787-8: anonymous essays try to convince New York to ratify new U.S. Constitution:  Jay, Madison, Hamilton.  </a:t>
            </a:r>
          </a:p>
          <a:p>
            <a:pPr>
              <a:lnSpc>
                <a:spcPct val="110000"/>
              </a:lnSpc>
              <a:spcAft>
                <a:spcPts val="0"/>
              </a:spcAft>
            </a:pPr>
            <a:r>
              <a:rPr lang="en-US" dirty="0"/>
              <a:t>Authorship of 12 of the letters in dispute</a:t>
            </a:r>
          </a:p>
          <a:p>
            <a:pPr>
              <a:lnSpc>
                <a:spcPct val="110000"/>
              </a:lnSpc>
              <a:spcAft>
                <a:spcPts val="0"/>
              </a:spcAft>
            </a:pPr>
            <a:r>
              <a:rPr lang="en-US" dirty="0"/>
              <a:t>1963: solved by </a:t>
            </a:r>
            <a:r>
              <a:rPr lang="en-US" dirty="0" err="1"/>
              <a:t>Mosteller</a:t>
            </a:r>
            <a:r>
              <a:rPr lang="en-US" dirty="0"/>
              <a:t> and Wallace using Bayesian methods</a:t>
            </a:r>
          </a:p>
          <a:p>
            <a:pPr>
              <a:lnSpc>
                <a:spcPct val="110000"/>
              </a:lnSpc>
              <a:spcAft>
                <a:spcPts val="0"/>
              </a:spcAft>
            </a:pPr>
            <a:endParaRPr lang="en-US" dirty="0"/>
          </a:p>
        </p:txBody>
      </p:sp>
      <p:pic>
        <p:nvPicPr>
          <p:cNvPr id="12" name="Picture 11" descr="370px-Federalist.jpg"/>
          <p:cNvPicPr>
            <a:picLocks noChangeAspect="1"/>
          </p:cNvPicPr>
          <p:nvPr/>
        </p:nvPicPr>
        <p:blipFill>
          <a:blip r:embed="rId2"/>
          <a:stretch>
            <a:fillRect/>
          </a:stretch>
        </p:blipFill>
        <p:spPr>
          <a:xfrm>
            <a:off x="7467600" y="895866"/>
            <a:ext cx="1676400" cy="2718486"/>
          </a:xfrm>
          <a:prstGeom prst="rect">
            <a:avLst/>
          </a:prstGeom>
        </p:spPr>
      </p:pic>
      <p:pic>
        <p:nvPicPr>
          <p:cNvPr id="2" name="Picture 1" descr="220px-James_Madi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1" y="4038600"/>
            <a:ext cx="907007" cy="1104900"/>
          </a:xfrm>
          <a:prstGeom prst="rect">
            <a:avLst/>
          </a:prstGeom>
        </p:spPr>
      </p:pic>
      <p:pic>
        <p:nvPicPr>
          <p:cNvPr id="3" name="Picture 2" descr="220px-Alexander_Hamilton_portrait_by_John_Trumbull_180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801" y="4019550"/>
            <a:ext cx="947391" cy="1123950"/>
          </a:xfrm>
          <a:prstGeom prst="rect">
            <a:avLst/>
          </a:prstGeom>
        </p:spPr>
      </p:pic>
      <p:sp>
        <p:nvSpPr>
          <p:cNvPr id="4" name="TextBox 3"/>
          <p:cNvSpPr txBox="1"/>
          <p:nvPr/>
        </p:nvSpPr>
        <p:spPr>
          <a:xfrm>
            <a:off x="228601" y="4774168"/>
            <a:ext cx="1728921" cy="369332"/>
          </a:xfrm>
          <a:prstGeom prst="rect">
            <a:avLst/>
          </a:prstGeom>
          <a:noFill/>
        </p:spPr>
        <p:txBody>
          <a:bodyPr wrap="none" rtlCol="0">
            <a:spAutoFit/>
          </a:bodyPr>
          <a:lstStyle/>
          <a:p>
            <a:r>
              <a:rPr lang="en-US" sz="1800" dirty="0">
                <a:latin typeface="+mn-lt"/>
              </a:rPr>
              <a:t>James Madison</a:t>
            </a:r>
          </a:p>
        </p:txBody>
      </p:sp>
      <p:sp>
        <p:nvSpPr>
          <p:cNvPr id="15" name="TextBox 14"/>
          <p:cNvSpPr txBox="1"/>
          <p:nvPr/>
        </p:nvSpPr>
        <p:spPr>
          <a:xfrm>
            <a:off x="4724401" y="4793218"/>
            <a:ext cx="2174243" cy="369332"/>
          </a:xfrm>
          <a:prstGeom prst="rect">
            <a:avLst/>
          </a:prstGeom>
          <a:noFill/>
        </p:spPr>
        <p:txBody>
          <a:bodyPr wrap="none" rtlCol="0">
            <a:spAutoFit/>
          </a:bodyPr>
          <a:lstStyle/>
          <a:p>
            <a:r>
              <a:rPr lang="en-US" sz="1800" dirty="0">
                <a:latin typeface="+mn-lt"/>
              </a:rPr>
              <a:t>Alexander Hamilton</a:t>
            </a:r>
          </a:p>
        </p:txBody>
      </p:sp>
      <p:sp>
        <p:nvSpPr>
          <p:cNvPr id="5" name="Slide Number Placeholder 4">
            <a:extLst>
              <a:ext uri="{FF2B5EF4-FFF2-40B4-BE49-F238E27FC236}">
                <a16:creationId xmlns:a16="http://schemas.microsoft.com/office/drawing/2014/main" id="{C1D73537-E658-6F4C-A251-1DD6EFF3CB09}"/>
              </a:ext>
            </a:extLst>
          </p:cNvPr>
          <p:cNvSpPr>
            <a:spLocks noGrp="1"/>
          </p:cNvSpPr>
          <p:nvPr>
            <p:ph type="sldNum" sz="quarter" idx="12"/>
          </p:nvPr>
        </p:nvSpPr>
        <p:spPr/>
        <p:txBody>
          <a:bodyPr/>
          <a:lstStyle/>
          <a:p>
            <a:pPr>
              <a:defRPr/>
            </a:pPr>
            <a:fld id="{713DD8BE-556E-3440-9013-11CC5588178D}" type="slidenum">
              <a:rPr lang="en-US" smtClean="0"/>
              <a:pPr>
                <a:defRPr/>
              </a:pPr>
              <a:t>13</a:t>
            </a:fld>
            <a:endParaRPr lang="en-US"/>
          </a:p>
        </p:txBody>
      </p:sp>
    </p:spTree>
    <p:extLst>
      <p:ext uri="{BB962C8B-B14F-4D97-AF65-F5344CB8AC3E}">
        <p14:creationId xmlns:p14="http://schemas.microsoft.com/office/powerpoint/2010/main" val="2262913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7467600" cy="742950"/>
          </a:xfrm>
        </p:spPr>
        <p:txBody>
          <a:bodyPr/>
          <a:lstStyle/>
          <a:p>
            <a:r>
              <a:rPr lang="en-US" b="0" dirty="0"/>
              <a:t>Author Gender?</a:t>
            </a:r>
          </a:p>
        </p:txBody>
      </p:sp>
      <p:sp>
        <p:nvSpPr>
          <p:cNvPr id="3" name="Content Placeholder 2"/>
          <p:cNvSpPr>
            <a:spLocks noGrp="1"/>
          </p:cNvSpPr>
          <p:nvPr>
            <p:ph idx="1"/>
          </p:nvPr>
        </p:nvSpPr>
        <p:spPr>
          <a:xfrm>
            <a:off x="304800" y="1028700"/>
            <a:ext cx="8534400" cy="3505200"/>
          </a:xfrm>
        </p:spPr>
        <p:txBody>
          <a:bodyPr/>
          <a:lstStyle/>
          <a:p>
            <a:pPr marL="457200" indent="-457200">
              <a:buFont typeface="+mj-lt"/>
              <a:buAutoNum type="arabicPeriod"/>
            </a:pPr>
            <a:r>
              <a:rPr lang="en-US" sz="2400" i="1" dirty="0"/>
              <a:t>Clara never failed to be astonished by the extraordinary felicity of her own name. She found it hard to trust herself to the mercy of fate, which had managed over the years to convert her greatest shame into one of her greatest assets…</a:t>
            </a:r>
          </a:p>
          <a:p>
            <a:pPr marL="457200" indent="-457200">
              <a:buFont typeface="+mj-lt"/>
              <a:buAutoNum type="arabicPeriod"/>
            </a:pPr>
            <a:r>
              <a:rPr lang="en-US" sz="2400" i="1" dirty="0"/>
              <a:t>In my younger and more vulnerable years my father gave me some advice that I’ve been turning over in my mind ever </a:t>
            </a:r>
            <a:r>
              <a:rPr lang="en-US" sz="2400" i="1" dirty="0" err="1"/>
              <a:t>since.“Whenever</a:t>
            </a:r>
            <a:r>
              <a:rPr lang="en-US" sz="2400" i="1" dirty="0"/>
              <a:t> you feel like criticizing any one,” he told me, “just remember that all the people in this world haven’t had the advantages that you’ve had.”</a:t>
            </a:r>
          </a:p>
        </p:txBody>
      </p:sp>
      <p:sp>
        <p:nvSpPr>
          <p:cNvPr id="4" name="Slide Number Placeholder 3">
            <a:extLst>
              <a:ext uri="{FF2B5EF4-FFF2-40B4-BE49-F238E27FC236}">
                <a16:creationId xmlns:a16="http://schemas.microsoft.com/office/drawing/2014/main" id="{A5086B32-4FD6-3C4E-86A7-C1E3EF106068}"/>
              </a:ext>
            </a:extLst>
          </p:cNvPr>
          <p:cNvSpPr>
            <a:spLocks noGrp="1"/>
          </p:cNvSpPr>
          <p:nvPr>
            <p:ph type="sldNum" sz="quarter" idx="12"/>
          </p:nvPr>
        </p:nvSpPr>
        <p:spPr/>
        <p:txBody>
          <a:bodyPr/>
          <a:lstStyle/>
          <a:p>
            <a:pPr>
              <a:defRPr/>
            </a:pPr>
            <a:fld id="{713DD8BE-556E-3440-9013-11CC5588178D}" type="slidenum">
              <a:rPr lang="en-US" smtClean="0"/>
              <a:pPr>
                <a:defRPr/>
              </a:pPr>
              <a:t>14</a:t>
            </a:fld>
            <a:endParaRPr lang="en-US"/>
          </a:p>
        </p:txBody>
      </p:sp>
    </p:spTree>
    <p:extLst>
      <p:ext uri="{BB962C8B-B14F-4D97-AF65-F5344CB8AC3E}">
        <p14:creationId xmlns:p14="http://schemas.microsoft.com/office/powerpoint/2010/main" val="1937694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33350"/>
            <a:ext cx="8915400" cy="800100"/>
          </a:xfrm>
        </p:spPr>
        <p:txBody>
          <a:bodyPr/>
          <a:lstStyle/>
          <a:p>
            <a:r>
              <a:rPr lang="en-US" b="0" dirty="0"/>
              <a:t>Movie Review:</a:t>
            </a:r>
            <a:br>
              <a:rPr lang="en-US" b="0" dirty="0"/>
            </a:br>
            <a:r>
              <a:rPr lang="en-US" b="0" dirty="0"/>
              <a:t>Positive or Negative? </a:t>
            </a:r>
          </a:p>
        </p:txBody>
      </p:sp>
      <p:sp>
        <p:nvSpPr>
          <p:cNvPr id="3" name="Content Placeholder 2"/>
          <p:cNvSpPr>
            <a:spLocks noGrp="1"/>
          </p:cNvSpPr>
          <p:nvPr>
            <p:ph idx="1"/>
          </p:nvPr>
        </p:nvSpPr>
        <p:spPr>
          <a:xfrm>
            <a:off x="762000" y="1352550"/>
            <a:ext cx="7924800" cy="3333750"/>
          </a:xfrm>
        </p:spPr>
        <p:txBody>
          <a:bodyPr/>
          <a:lstStyle/>
          <a:p>
            <a:r>
              <a:rPr lang="en-US" sz="2800" i="1" dirty="0"/>
              <a:t>unbelievably disappointing </a:t>
            </a:r>
          </a:p>
          <a:p>
            <a:r>
              <a:rPr lang="en-US" sz="2800" i="1" dirty="0"/>
              <a:t>Full of zany characters and richly applied satire, and some great plot twists</a:t>
            </a:r>
          </a:p>
          <a:p>
            <a:r>
              <a:rPr lang="en-US" sz="2800" i="1" dirty="0"/>
              <a:t> this is the greatest screwball comedy ever filmed</a:t>
            </a:r>
          </a:p>
          <a:p>
            <a:r>
              <a:rPr lang="en-US" sz="2800" i="1" dirty="0"/>
              <a:t> It was pathetic. The worst part about it was the boxing scenes.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15</a:t>
            </a:fld>
            <a:endParaRPr lang="en-US" dirty="0"/>
          </a:p>
        </p:txBody>
      </p:sp>
      <p:pic>
        <p:nvPicPr>
          <p:cNvPr id="5" name="Picture 4"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867150"/>
            <a:ext cx="558800" cy="503632"/>
          </a:xfrm>
          <a:prstGeom prst="rect">
            <a:avLst/>
          </a:prstGeom>
        </p:spPr>
      </p:pic>
      <p:pic>
        <p:nvPicPr>
          <p:cNvPr id="6" name="Picture 5"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1" y="1885952"/>
            <a:ext cx="591828" cy="533399"/>
          </a:xfrm>
          <a:prstGeom prst="rect">
            <a:avLst/>
          </a:prstGeom>
        </p:spPr>
      </p:pic>
      <p:pic>
        <p:nvPicPr>
          <p:cNvPr id="7" name="Picture 6"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52550"/>
            <a:ext cx="558800" cy="503632"/>
          </a:xfrm>
          <a:prstGeom prst="rect">
            <a:avLst/>
          </a:prstGeom>
        </p:spPr>
      </p:pic>
      <p:pic>
        <p:nvPicPr>
          <p:cNvPr id="8" name="Picture 7"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876550"/>
            <a:ext cx="591828" cy="533399"/>
          </a:xfrm>
          <a:prstGeom prst="rect">
            <a:avLst/>
          </a:prstGeom>
        </p:spPr>
      </p:pic>
    </p:spTree>
    <p:extLst>
      <p:ext uri="{BB962C8B-B14F-4D97-AF65-F5344CB8AC3E}">
        <p14:creationId xmlns:p14="http://schemas.microsoft.com/office/powerpoint/2010/main" val="336348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bwMode="auto">
          <a:xfrm>
            <a:off x="2743200" y="2419350"/>
            <a:ext cx="1219200" cy="1066800"/>
          </a:xfrm>
          <a:prstGeom prst="rightArrow">
            <a:avLst/>
          </a:prstGeom>
          <a:solidFill>
            <a:schemeClr val="bg2"/>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2" name="Title 1"/>
          <p:cNvSpPr>
            <a:spLocks noGrp="1"/>
          </p:cNvSpPr>
          <p:nvPr>
            <p:ph type="title"/>
          </p:nvPr>
        </p:nvSpPr>
        <p:spPr>
          <a:xfrm>
            <a:off x="914400" y="14111"/>
            <a:ext cx="7467600" cy="895350"/>
          </a:xfrm>
        </p:spPr>
        <p:txBody>
          <a:bodyPr/>
          <a:lstStyle/>
          <a:p>
            <a:r>
              <a:rPr lang="en-US" b="0" dirty="0"/>
              <a:t>Multinomial: Article Topics</a:t>
            </a:r>
          </a:p>
        </p:txBody>
      </p:sp>
      <p:sp>
        <p:nvSpPr>
          <p:cNvPr id="3" name="Content Placeholder 2"/>
          <p:cNvSpPr>
            <a:spLocks noGrp="1"/>
          </p:cNvSpPr>
          <p:nvPr>
            <p:ph idx="1"/>
          </p:nvPr>
        </p:nvSpPr>
        <p:spPr>
          <a:xfrm>
            <a:off x="4114800" y="1600200"/>
            <a:ext cx="3810000" cy="3333750"/>
          </a:xfrm>
        </p:spPr>
        <p:txBody>
          <a:bodyPr/>
          <a:lstStyle/>
          <a:p>
            <a:r>
              <a:rPr lang="en-US" sz="2400" dirty="0" err="1"/>
              <a:t>Antogonists</a:t>
            </a:r>
            <a:r>
              <a:rPr lang="en-US" sz="2400" dirty="0"/>
              <a:t> and Inhibitors</a:t>
            </a:r>
          </a:p>
          <a:p>
            <a:r>
              <a:rPr lang="en-US" sz="2400" dirty="0"/>
              <a:t>Blood Supply</a:t>
            </a:r>
          </a:p>
          <a:p>
            <a:r>
              <a:rPr lang="en-US" sz="2400" dirty="0"/>
              <a:t>Chemistry</a:t>
            </a:r>
          </a:p>
          <a:p>
            <a:r>
              <a:rPr lang="en-US" sz="2400" dirty="0"/>
              <a:t>Drug Therapy</a:t>
            </a:r>
          </a:p>
          <a:p>
            <a:r>
              <a:rPr lang="en-US" sz="2400" dirty="0"/>
              <a:t>Embryology</a:t>
            </a:r>
          </a:p>
          <a:p>
            <a:r>
              <a:rPr lang="en-US" sz="2400" dirty="0"/>
              <a:t>Epidemiology</a:t>
            </a:r>
          </a:p>
          <a:p>
            <a:r>
              <a:rPr lang="en-US" sz="2400" dirty="0"/>
              <a:t>…</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16</a:t>
            </a:fld>
            <a:endParaRPr lang="en-US"/>
          </a:p>
        </p:txBody>
      </p:sp>
      <p:sp>
        <p:nvSpPr>
          <p:cNvPr id="6" name="TextBox 5"/>
          <p:cNvSpPr txBox="1"/>
          <p:nvPr/>
        </p:nvSpPr>
        <p:spPr>
          <a:xfrm>
            <a:off x="3048001" y="1143000"/>
            <a:ext cx="5519460" cy="523220"/>
          </a:xfrm>
          <a:prstGeom prst="rect">
            <a:avLst/>
          </a:prstGeom>
          <a:noFill/>
        </p:spPr>
        <p:txBody>
          <a:bodyPr wrap="none" rtlCol="0">
            <a:spAutoFit/>
          </a:bodyPr>
          <a:lstStyle/>
          <a:p>
            <a:r>
              <a:rPr lang="en-US" sz="2800" dirty="0" err="1">
                <a:latin typeface="+mn-lt"/>
              </a:rPr>
              <a:t>MeSH</a:t>
            </a:r>
            <a:r>
              <a:rPr lang="en-US" sz="2800" dirty="0">
                <a:latin typeface="+mn-lt"/>
              </a:rPr>
              <a:t> Subject Category Hierarchy</a:t>
            </a:r>
          </a:p>
        </p:txBody>
      </p:sp>
      <p:sp>
        <p:nvSpPr>
          <p:cNvPr id="7" name="TextBox 6"/>
          <p:cNvSpPr txBox="1"/>
          <p:nvPr/>
        </p:nvSpPr>
        <p:spPr>
          <a:xfrm>
            <a:off x="3200400" y="2647950"/>
            <a:ext cx="533400" cy="646331"/>
          </a:xfrm>
          <a:prstGeom prst="rect">
            <a:avLst/>
          </a:prstGeom>
          <a:noFill/>
        </p:spPr>
        <p:txBody>
          <a:bodyPr wrap="square" rtlCol="0">
            <a:spAutoFit/>
          </a:bodyPr>
          <a:lstStyle/>
          <a:p>
            <a:r>
              <a:rPr lang="en-US" sz="3600" dirty="0">
                <a:latin typeface="+mn-lt"/>
              </a:rPr>
              <a:t>?</a:t>
            </a:r>
          </a:p>
        </p:txBody>
      </p:sp>
      <p:sp>
        <p:nvSpPr>
          <p:cNvPr id="9" name="TextBox 8"/>
          <p:cNvSpPr txBox="1"/>
          <p:nvPr/>
        </p:nvSpPr>
        <p:spPr>
          <a:xfrm>
            <a:off x="304800" y="1143000"/>
            <a:ext cx="2133600" cy="646331"/>
          </a:xfrm>
          <a:prstGeom prst="rect">
            <a:avLst/>
          </a:prstGeom>
          <a:noFill/>
        </p:spPr>
        <p:txBody>
          <a:bodyPr wrap="square" rtlCol="0">
            <a:spAutoFit/>
          </a:bodyPr>
          <a:lstStyle/>
          <a:p>
            <a:r>
              <a:rPr lang="en-US" sz="1800" dirty="0">
                <a:latin typeface="Lucida Sans" pitchFamily="-65" charset="0"/>
              </a:rPr>
              <a:t>Journal Article</a:t>
            </a:r>
          </a:p>
          <a:p>
            <a:endParaRPr lang="en-US" sz="1800" dirty="0">
              <a:latin typeface="+mn-lt"/>
            </a:endParaRPr>
          </a:p>
        </p:txBody>
      </p:sp>
      <p:pic>
        <p:nvPicPr>
          <p:cNvPr id="10" name="Picture 9" descr="medlin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828801"/>
            <a:ext cx="2009622" cy="2673350"/>
          </a:xfrm>
          <a:prstGeom prst="rect">
            <a:avLst/>
          </a:prstGeom>
          <a:ln>
            <a:solidFill>
              <a:schemeClr val="tx1"/>
            </a:solidFill>
          </a:ln>
        </p:spPr>
      </p:pic>
    </p:spTree>
    <p:extLst>
      <p:ext uri="{BB962C8B-B14F-4D97-AF65-F5344CB8AC3E}">
        <p14:creationId xmlns:p14="http://schemas.microsoft.com/office/powerpoint/2010/main" val="16597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build="p"/>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b="0" dirty="0"/>
              <a:t>Text Classification</a:t>
            </a:r>
          </a:p>
        </p:txBody>
      </p:sp>
      <p:sp>
        <p:nvSpPr>
          <p:cNvPr id="24579" name="Rectangle 3"/>
          <p:cNvSpPr>
            <a:spLocks noGrp="1" noChangeArrowheads="1"/>
          </p:cNvSpPr>
          <p:nvPr>
            <p:ph sz="quarter" idx="1"/>
          </p:nvPr>
        </p:nvSpPr>
        <p:spPr/>
        <p:txBody>
          <a:bodyPr/>
          <a:lstStyle/>
          <a:p>
            <a:r>
              <a:rPr lang="en-US" sz="3200" i="1" dirty="0">
                <a:latin typeface="Calibri" charset="0"/>
              </a:rPr>
              <a:t>Input</a:t>
            </a:r>
            <a:r>
              <a:rPr lang="en-US" sz="3200" dirty="0">
                <a:latin typeface="Calibri" charset="0"/>
              </a:rPr>
              <a:t>:</a:t>
            </a:r>
          </a:p>
          <a:p>
            <a:pPr lvl="1"/>
            <a:r>
              <a:rPr lang="en-US" sz="2800" dirty="0">
                <a:latin typeface="Calibri" charset="0"/>
              </a:rPr>
              <a:t> a document </a:t>
            </a:r>
            <a:r>
              <a:rPr lang="en-US" sz="2800" i="1" dirty="0">
                <a:solidFill>
                  <a:srgbClr val="FF0000"/>
                </a:solidFill>
                <a:latin typeface="Calibri" charset="0"/>
              </a:rPr>
              <a:t>d</a:t>
            </a:r>
          </a:p>
          <a:p>
            <a:pPr lvl="1"/>
            <a:r>
              <a:rPr lang="en-US" sz="2800" i="1" dirty="0">
                <a:latin typeface="Calibri" charset="0"/>
              </a:rPr>
              <a:t> </a:t>
            </a:r>
            <a:r>
              <a:rPr lang="en-US" sz="2800" dirty="0">
                <a:latin typeface="Calibri" charset="0"/>
                <a:ea typeface="ＭＳ Ｐゴシック" charset="0"/>
              </a:rPr>
              <a:t>a fixed set of classes  </a:t>
            </a:r>
            <a:r>
              <a:rPr lang="en-US" sz="2800" i="1" dirty="0">
                <a:solidFill>
                  <a:srgbClr val="FF0000"/>
                </a:solidFill>
                <a:latin typeface="Calibri" charset="0"/>
                <a:ea typeface="ＭＳ Ｐゴシック" charset="0"/>
              </a:rPr>
              <a:t>C </a:t>
            </a:r>
            <a:r>
              <a:rPr lang="en-US" sz="2800" dirty="0">
                <a:solidFill>
                  <a:srgbClr val="FF0000"/>
                </a:solidFill>
                <a:latin typeface="Calibri" charset="0"/>
                <a:ea typeface="ＭＳ Ｐゴシック" charset="0"/>
              </a:rPr>
              <a:t>=</a:t>
            </a:r>
            <a:r>
              <a:rPr lang="en-US" sz="2800" i="1" dirty="0">
                <a:solidFill>
                  <a:srgbClr val="FF0000"/>
                </a:solidFill>
                <a:latin typeface="Calibri" charset="0"/>
                <a:ea typeface="ＭＳ Ｐゴシック" charset="0"/>
              </a:rPr>
              <a:t> </a:t>
            </a:r>
            <a:r>
              <a:rPr lang="en-US" sz="2800" dirty="0">
                <a:solidFill>
                  <a:srgbClr val="FF0000"/>
                </a:solidFill>
                <a:latin typeface="Calibri" charset="0"/>
                <a:ea typeface="ＭＳ Ｐゴシック" charset="0"/>
                <a:sym typeface="Symbol" charset="0"/>
              </a:rPr>
              <a:t>{</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1</a:t>
            </a:r>
            <a:r>
              <a:rPr lang="en-US" sz="2800" dirty="0">
                <a:solidFill>
                  <a:srgbClr val="FF0000"/>
                </a:solidFill>
                <a:latin typeface="Calibri" charset="0"/>
                <a:ea typeface="ＭＳ Ｐゴシック" charset="0"/>
                <a:sym typeface="Symbol" charset="0"/>
              </a:rPr>
              <a:t>, </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2</a:t>
            </a:r>
            <a:r>
              <a:rPr lang="en-US" sz="2800" dirty="0">
                <a:solidFill>
                  <a:srgbClr val="FF0000"/>
                </a:solidFill>
                <a:latin typeface="Calibri" charset="0"/>
                <a:ea typeface="ＭＳ Ｐゴシック" charset="0"/>
                <a:sym typeface="Symbol" charset="0"/>
              </a:rPr>
              <a:t>,…, </a:t>
            </a:r>
            <a:r>
              <a:rPr lang="en-US" sz="2800" i="1" dirty="0" err="1">
                <a:solidFill>
                  <a:srgbClr val="FF0000"/>
                </a:solidFill>
                <a:latin typeface="Calibri" charset="0"/>
                <a:ea typeface="ＭＳ Ｐゴシック" charset="0"/>
                <a:sym typeface="Symbol" charset="0"/>
              </a:rPr>
              <a:t>c</a:t>
            </a:r>
            <a:r>
              <a:rPr lang="en-US" sz="2800" i="1" baseline="-25000" dirty="0" err="1">
                <a:solidFill>
                  <a:srgbClr val="FF0000"/>
                </a:solidFill>
                <a:latin typeface="Calibri" charset="0"/>
                <a:ea typeface="ＭＳ Ｐゴシック" charset="0"/>
                <a:sym typeface="Symbol" charset="0"/>
              </a:rPr>
              <a:t>J</a:t>
            </a:r>
            <a:r>
              <a:rPr lang="en-US" sz="2800" dirty="0">
                <a:solidFill>
                  <a:srgbClr val="FF0000"/>
                </a:solidFill>
                <a:latin typeface="Calibri" charset="0"/>
                <a:ea typeface="ＭＳ Ｐゴシック" charset="0"/>
                <a:sym typeface="Symbol" charset="0"/>
              </a:rPr>
              <a:t>}</a:t>
            </a:r>
          </a:p>
          <a:p>
            <a:pPr lvl="1"/>
            <a:endParaRPr lang="en-US" sz="2800" i="1" dirty="0">
              <a:latin typeface="Calibri" charset="0"/>
            </a:endParaRPr>
          </a:p>
          <a:p>
            <a:r>
              <a:rPr lang="en-US" sz="3200" i="1" dirty="0">
                <a:latin typeface="Calibri" charset="0"/>
              </a:rPr>
              <a:t>Output</a:t>
            </a:r>
            <a:r>
              <a:rPr lang="en-US" sz="3200" dirty="0">
                <a:latin typeface="Calibri" charset="0"/>
              </a:rPr>
              <a:t>: a predicted class </a:t>
            </a:r>
            <a:r>
              <a:rPr lang="en-US" sz="3200" i="1" dirty="0">
                <a:solidFill>
                  <a:srgbClr val="FF0000"/>
                </a:solidFill>
                <a:latin typeface="Calibri" charset="0"/>
              </a:rPr>
              <a:t>c</a:t>
            </a:r>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C</a:t>
            </a:r>
            <a:endParaRPr lang="en-US" sz="3200" i="1" baseline="-25000" dirty="0">
              <a:solidFill>
                <a:srgbClr val="FF0000"/>
              </a:solidFill>
              <a:latin typeface="Calibri" charset="0"/>
            </a:endParaRPr>
          </a:p>
        </p:txBody>
      </p:sp>
      <p:sp>
        <p:nvSpPr>
          <p:cNvPr id="2" name="Slide Number Placeholder 1">
            <a:extLst>
              <a:ext uri="{FF2B5EF4-FFF2-40B4-BE49-F238E27FC236}">
                <a16:creationId xmlns:a16="http://schemas.microsoft.com/office/drawing/2014/main" id="{D49D1CA2-1FA7-EA44-9F51-2898F958F8B3}"/>
              </a:ext>
            </a:extLst>
          </p:cNvPr>
          <p:cNvSpPr>
            <a:spLocks noGrp="1"/>
          </p:cNvSpPr>
          <p:nvPr>
            <p:ph type="sldNum" sz="quarter" idx="12"/>
          </p:nvPr>
        </p:nvSpPr>
        <p:spPr/>
        <p:txBody>
          <a:bodyPr/>
          <a:lstStyle/>
          <a:p>
            <a:pPr>
              <a:defRPr/>
            </a:pPr>
            <a:fld id="{713DD8BE-556E-3440-9013-11CC5588178D}" type="slidenum">
              <a:rPr lang="en-US" smtClean="0"/>
              <a:pPr>
                <a:defRPr/>
              </a:pPr>
              <a:t>17</a:t>
            </a:fld>
            <a:endParaRPr lang="en-US"/>
          </a:p>
        </p:txBody>
      </p:sp>
    </p:spTree>
    <p:extLst>
      <p:ext uri="{BB962C8B-B14F-4D97-AF65-F5344CB8AC3E}">
        <p14:creationId xmlns:p14="http://schemas.microsoft.com/office/powerpoint/2010/main" val="340790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7924800" cy="742950"/>
          </a:xfrm>
        </p:spPr>
        <p:txBody>
          <a:bodyPr/>
          <a:lstStyle/>
          <a:p>
            <a:r>
              <a:rPr lang="en-US" sz="3600" b="0" dirty="0"/>
              <a:t>Supervised Machine Learning</a:t>
            </a:r>
          </a:p>
        </p:txBody>
      </p:sp>
      <p:sp>
        <p:nvSpPr>
          <p:cNvPr id="3" name="Content Placeholder 2"/>
          <p:cNvSpPr>
            <a:spLocks noGrp="1"/>
          </p:cNvSpPr>
          <p:nvPr>
            <p:ph idx="1"/>
          </p:nvPr>
        </p:nvSpPr>
        <p:spPr>
          <a:xfrm>
            <a:off x="381000" y="971550"/>
            <a:ext cx="8229600" cy="3886200"/>
          </a:xfrm>
        </p:spPr>
        <p:txBody>
          <a:bodyPr/>
          <a:lstStyle/>
          <a:p>
            <a:r>
              <a:rPr lang="en-US" sz="3600" i="1" dirty="0">
                <a:latin typeface="Calibri" charset="0"/>
              </a:rPr>
              <a:t>Input: </a:t>
            </a:r>
          </a:p>
          <a:p>
            <a:pPr lvl="1"/>
            <a:r>
              <a:rPr lang="en-US" sz="3200" dirty="0">
                <a:latin typeface="Calibri" charset="0"/>
              </a:rPr>
              <a:t>a document </a:t>
            </a:r>
            <a:r>
              <a:rPr lang="en-US" sz="3200" i="1" dirty="0">
                <a:solidFill>
                  <a:srgbClr val="FF0000"/>
                </a:solidFill>
                <a:latin typeface="Calibri" charset="0"/>
              </a:rPr>
              <a:t>d</a:t>
            </a:r>
          </a:p>
          <a:p>
            <a:pPr lvl="1"/>
            <a:r>
              <a:rPr lang="en-US" sz="3200" i="1" dirty="0">
                <a:latin typeface="Calibri" charset="0"/>
              </a:rPr>
              <a:t> </a:t>
            </a:r>
            <a:r>
              <a:rPr lang="en-US" sz="3200" dirty="0">
                <a:latin typeface="Calibri" charset="0"/>
              </a:rPr>
              <a:t>a fixed set of classes  </a:t>
            </a:r>
            <a:r>
              <a:rPr lang="en-US" sz="3200" i="1" dirty="0">
                <a:solidFill>
                  <a:srgbClr val="FF0000"/>
                </a:solidFill>
                <a:latin typeface="Calibri" charset="0"/>
              </a:rPr>
              <a:t>C </a:t>
            </a:r>
            <a:r>
              <a:rPr lang="en-US" sz="3200" dirty="0">
                <a:solidFill>
                  <a:srgbClr val="FF0000"/>
                </a:solidFill>
                <a:latin typeface="Calibri" charset="0"/>
              </a:rPr>
              <a:t>=</a:t>
            </a:r>
            <a:r>
              <a:rPr lang="en-US" sz="3200" i="1" dirty="0">
                <a:solidFill>
                  <a:srgbClr val="FF0000"/>
                </a:solidFill>
                <a:latin typeface="Calibri" charset="0"/>
              </a:rPr>
              <a:t> </a:t>
            </a:r>
            <a:r>
              <a:rPr lang="en-US" sz="3200" dirty="0">
                <a:solidFill>
                  <a:srgbClr val="FF0000"/>
                </a:solidFill>
                <a:latin typeface="Calibri" charset="0"/>
                <a:sym typeface="Symbol" charset="0"/>
              </a:rPr>
              <a:t>{</a:t>
            </a:r>
            <a:r>
              <a:rPr lang="en-US" sz="3200" i="1" dirty="0">
                <a:solidFill>
                  <a:srgbClr val="FF0000"/>
                </a:solidFill>
                <a:latin typeface="Calibri" charset="0"/>
                <a:sym typeface="Symbol" charset="0"/>
              </a:rPr>
              <a:t>c</a:t>
            </a:r>
            <a:r>
              <a:rPr lang="en-US" sz="3200" baseline="-25000" dirty="0">
                <a:solidFill>
                  <a:srgbClr val="FF0000"/>
                </a:solidFill>
                <a:latin typeface="Calibri" charset="0"/>
                <a:sym typeface="Symbol" charset="0"/>
              </a:rPr>
              <a:t>1</a:t>
            </a:r>
            <a:r>
              <a:rPr lang="en-US" sz="3200" dirty="0">
                <a:solidFill>
                  <a:srgbClr val="FF0000"/>
                </a:solidFill>
                <a:latin typeface="Calibri" charset="0"/>
                <a:sym typeface="Symbol" charset="0"/>
              </a:rPr>
              <a:t>, </a:t>
            </a:r>
            <a:r>
              <a:rPr lang="en-US" sz="3200" i="1" dirty="0">
                <a:solidFill>
                  <a:srgbClr val="FF0000"/>
                </a:solidFill>
                <a:latin typeface="Calibri" charset="0"/>
                <a:sym typeface="Symbol" charset="0"/>
              </a:rPr>
              <a:t>c</a:t>
            </a:r>
            <a:r>
              <a:rPr lang="en-US" sz="3200" baseline="-25000" dirty="0">
                <a:solidFill>
                  <a:srgbClr val="FF0000"/>
                </a:solidFill>
                <a:latin typeface="Calibri" charset="0"/>
                <a:sym typeface="Symbol" charset="0"/>
              </a:rPr>
              <a:t>2</a:t>
            </a:r>
            <a:r>
              <a:rPr lang="en-US" sz="3200" dirty="0">
                <a:solidFill>
                  <a:srgbClr val="FF0000"/>
                </a:solidFill>
                <a:latin typeface="Calibri" charset="0"/>
                <a:sym typeface="Symbol" charset="0"/>
              </a:rPr>
              <a:t>,…, </a:t>
            </a:r>
            <a:r>
              <a:rPr lang="en-US" sz="3200" i="1" dirty="0" err="1">
                <a:solidFill>
                  <a:srgbClr val="FF0000"/>
                </a:solidFill>
                <a:latin typeface="Calibri" charset="0"/>
                <a:sym typeface="Symbol" charset="0"/>
              </a:rPr>
              <a:t>c</a:t>
            </a:r>
            <a:r>
              <a:rPr lang="en-US" sz="3200" i="1" baseline="-25000" dirty="0" err="1">
                <a:solidFill>
                  <a:srgbClr val="FF0000"/>
                </a:solidFill>
                <a:latin typeface="Calibri" charset="0"/>
                <a:sym typeface="Symbol" charset="0"/>
              </a:rPr>
              <a:t>J</a:t>
            </a:r>
            <a:r>
              <a:rPr lang="en-US" sz="3200" dirty="0">
                <a:solidFill>
                  <a:srgbClr val="FF0000"/>
                </a:solidFill>
                <a:latin typeface="Calibri" charset="0"/>
                <a:sym typeface="Symbol" charset="0"/>
              </a:rPr>
              <a:t>}</a:t>
            </a:r>
            <a:endParaRPr lang="en-US" sz="2400" i="1" dirty="0">
              <a:solidFill>
                <a:srgbClr val="FF0000"/>
              </a:solidFill>
              <a:latin typeface="Calibri" charset="0"/>
            </a:endParaRPr>
          </a:p>
          <a:p>
            <a:pPr lvl="1"/>
            <a:r>
              <a:rPr lang="en-US" sz="3200" dirty="0">
                <a:latin typeface="Calibri" charset="0"/>
              </a:rPr>
              <a:t>A training set of </a:t>
            </a:r>
            <a:r>
              <a:rPr lang="en-US" sz="3200" i="1" dirty="0">
                <a:solidFill>
                  <a:srgbClr val="FF0000"/>
                </a:solidFill>
                <a:latin typeface="Calibri" charset="0"/>
              </a:rPr>
              <a:t>m</a:t>
            </a:r>
            <a:r>
              <a:rPr lang="en-US" sz="3200" i="1" dirty="0">
                <a:latin typeface="Calibri" charset="0"/>
              </a:rPr>
              <a:t> </a:t>
            </a:r>
            <a:r>
              <a:rPr lang="en-US" sz="3200" dirty="0">
                <a:latin typeface="Calibri" charset="0"/>
              </a:rPr>
              <a:t>hand-labeled documents </a:t>
            </a:r>
            <a:r>
              <a:rPr lang="en-US" sz="3200" i="1" dirty="0">
                <a:solidFill>
                  <a:srgbClr val="FF0000"/>
                </a:solidFill>
                <a:latin typeface="Calibri" charset="0"/>
              </a:rPr>
              <a:t>(d</a:t>
            </a:r>
            <a:r>
              <a:rPr lang="en-US" sz="3200" i="1" baseline="-25000" dirty="0">
                <a:solidFill>
                  <a:srgbClr val="FF0000"/>
                </a:solidFill>
                <a:latin typeface="Calibri" charset="0"/>
              </a:rPr>
              <a:t>1</a:t>
            </a:r>
            <a:r>
              <a:rPr lang="en-US" sz="3200" i="1" dirty="0">
                <a:solidFill>
                  <a:srgbClr val="FF0000"/>
                </a:solidFill>
                <a:latin typeface="Calibri" charset="0"/>
              </a:rPr>
              <a:t>,c</a:t>
            </a:r>
            <a:r>
              <a:rPr lang="en-US" sz="3200" i="1" baseline="-25000" dirty="0">
                <a:solidFill>
                  <a:srgbClr val="FF0000"/>
                </a:solidFill>
                <a:latin typeface="Calibri" charset="0"/>
              </a:rPr>
              <a:t>1</a:t>
            </a:r>
            <a:r>
              <a:rPr lang="en-US" sz="3200" i="1" dirty="0">
                <a:solidFill>
                  <a:srgbClr val="FF0000"/>
                </a:solidFill>
                <a:latin typeface="Calibri" charset="0"/>
              </a:rPr>
              <a:t>),....,(</a:t>
            </a:r>
            <a:r>
              <a:rPr lang="en-US" sz="3200" i="1" dirty="0" err="1">
                <a:solidFill>
                  <a:srgbClr val="FF0000"/>
                </a:solidFill>
                <a:latin typeface="Calibri" charset="0"/>
              </a:rPr>
              <a:t>d</a:t>
            </a:r>
            <a:r>
              <a:rPr lang="en-US" sz="3200" i="1" baseline="-25000" dirty="0" err="1">
                <a:solidFill>
                  <a:srgbClr val="FF0000"/>
                </a:solidFill>
                <a:latin typeface="Calibri" charset="0"/>
              </a:rPr>
              <a:t>m</a:t>
            </a:r>
            <a:r>
              <a:rPr lang="en-US" sz="3200" i="1" dirty="0" err="1">
                <a:solidFill>
                  <a:srgbClr val="FF0000"/>
                </a:solidFill>
                <a:latin typeface="Calibri" charset="0"/>
              </a:rPr>
              <a:t>,c</a:t>
            </a:r>
            <a:r>
              <a:rPr lang="en-US" sz="3200" i="1" baseline="-25000" dirty="0" err="1">
                <a:solidFill>
                  <a:srgbClr val="FF0000"/>
                </a:solidFill>
                <a:latin typeface="Calibri" charset="0"/>
              </a:rPr>
              <a:t>m</a:t>
            </a:r>
            <a:r>
              <a:rPr lang="en-US" sz="3200" i="1" dirty="0">
                <a:solidFill>
                  <a:srgbClr val="FF0000"/>
                </a:solidFill>
                <a:latin typeface="Calibri" charset="0"/>
              </a:rPr>
              <a:t>)</a:t>
            </a:r>
          </a:p>
          <a:p>
            <a:r>
              <a:rPr lang="en-US" sz="3600" i="1" dirty="0">
                <a:latin typeface="Calibri" charset="0"/>
              </a:rPr>
              <a:t>Output: </a:t>
            </a:r>
          </a:p>
          <a:p>
            <a:pPr lvl="1"/>
            <a:r>
              <a:rPr lang="en-US" sz="3200" dirty="0">
                <a:latin typeface="Calibri" charset="0"/>
              </a:rPr>
              <a:t>a learned classifier </a:t>
            </a:r>
            <a:r>
              <a:rPr lang="en-US" sz="3200" i="1" dirty="0">
                <a:solidFill>
                  <a:srgbClr val="FF0000"/>
                </a:solidFill>
                <a:latin typeface="Calibri" charset="0"/>
              </a:rPr>
              <a:t>h(d) </a:t>
            </a:r>
            <a:r>
              <a:rPr lang="en-US" sz="3200" i="1" dirty="0">
                <a:solidFill>
                  <a:srgbClr val="FF0000"/>
                </a:solidFill>
                <a:latin typeface="Calibri" charset="0"/>
                <a:sym typeface="Wingdings" charset="2"/>
              </a:rPr>
              <a:t> c</a:t>
            </a:r>
            <a:endParaRPr lang="en-US" sz="3200" i="1" dirty="0">
              <a:solidFill>
                <a:srgbClr val="FF0000"/>
              </a:solidFill>
              <a:latin typeface="Calibri" charset="0"/>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18</a:t>
            </a:fld>
            <a:endParaRPr lang="en-US"/>
          </a:p>
        </p:txBody>
      </p:sp>
    </p:spTree>
    <p:extLst>
      <p:ext uri="{BB962C8B-B14F-4D97-AF65-F5344CB8AC3E}">
        <p14:creationId xmlns:p14="http://schemas.microsoft.com/office/powerpoint/2010/main" val="4286619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304800" y="171450"/>
            <a:ext cx="8534400" cy="742950"/>
          </a:xfrm>
        </p:spPr>
        <p:txBody>
          <a:bodyPr/>
          <a:lstStyle/>
          <a:p>
            <a:r>
              <a:rPr lang="en-US" sz="3600" b="0" dirty="0"/>
              <a:t>Supervised Machine Learning</a:t>
            </a:r>
          </a:p>
        </p:txBody>
      </p:sp>
      <p:sp>
        <p:nvSpPr>
          <p:cNvPr id="29699" name="Rectangle 5"/>
          <p:cNvSpPr>
            <a:spLocks noGrp="1" noChangeArrowheads="1"/>
          </p:cNvSpPr>
          <p:nvPr>
            <p:ph sz="quarter" idx="1"/>
          </p:nvPr>
        </p:nvSpPr>
        <p:spPr>
          <a:xfrm>
            <a:off x="381000" y="971550"/>
            <a:ext cx="8229600" cy="3886200"/>
          </a:xfrm>
        </p:spPr>
        <p:txBody>
          <a:bodyPr/>
          <a:lstStyle/>
          <a:p>
            <a:r>
              <a:rPr lang="en-US" sz="4000" dirty="0">
                <a:latin typeface="Calibri" charset="0"/>
              </a:rPr>
              <a:t>Any kind of classifier will do</a:t>
            </a:r>
          </a:p>
          <a:p>
            <a:pPr lvl="1"/>
            <a:r>
              <a:rPr lang="en-US" sz="3600" dirty="0">
                <a:latin typeface="Calibri" charset="0"/>
              </a:rPr>
              <a:t>Na</a:t>
            </a:r>
            <a:r>
              <a:rPr lang="fr-FR" sz="3600" dirty="0" err="1">
                <a:latin typeface="Calibri" charset="0"/>
              </a:rPr>
              <a:t>ï</a:t>
            </a:r>
            <a:r>
              <a:rPr lang="en-US" sz="3600" dirty="0" err="1">
                <a:latin typeface="Calibri" charset="0"/>
              </a:rPr>
              <a:t>ve</a:t>
            </a:r>
            <a:r>
              <a:rPr lang="en-US" sz="3600" dirty="0">
                <a:latin typeface="Calibri" charset="0"/>
              </a:rPr>
              <a:t> Bayes</a:t>
            </a:r>
          </a:p>
          <a:p>
            <a:pPr lvl="1"/>
            <a:r>
              <a:rPr lang="en-US" sz="3600" dirty="0">
                <a:latin typeface="Calibri" charset="0"/>
              </a:rPr>
              <a:t>Logistic regression</a:t>
            </a:r>
          </a:p>
          <a:p>
            <a:pPr lvl="1"/>
            <a:r>
              <a:rPr lang="en-US" sz="3600" dirty="0">
                <a:latin typeface="Calibri" charset="0"/>
              </a:rPr>
              <a:t>Support-vector machines</a:t>
            </a:r>
          </a:p>
          <a:p>
            <a:pPr lvl="1"/>
            <a:r>
              <a:rPr lang="en-US" sz="3600" dirty="0">
                <a:latin typeface="Calibri" charset="0"/>
              </a:rPr>
              <a:t>Neural network</a:t>
            </a:r>
          </a:p>
        </p:txBody>
      </p:sp>
      <p:sp>
        <p:nvSpPr>
          <p:cNvPr id="2" name="Slide Number Placeholder 1">
            <a:extLst>
              <a:ext uri="{FF2B5EF4-FFF2-40B4-BE49-F238E27FC236}">
                <a16:creationId xmlns:a16="http://schemas.microsoft.com/office/drawing/2014/main" id="{77AE9B95-BF60-2B45-A972-1AA0BA47DBEC}"/>
              </a:ext>
            </a:extLst>
          </p:cNvPr>
          <p:cNvSpPr>
            <a:spLocks noGrp="1"/>
          </p:cNvSpPr>
          <p:nvPr>
            <p:ph type="sldNum" sz="quarter" idx="12"/>
          </p:nvPr>
        </p:nvSpPr>
        <p:spPr/>
        <p:txBody>
          <a:bodyPr/>
          <a:lstStyle/>
          <a:p>
            <a:pPr>
              <a:defRPr/>
            </a:pPr>
            <a:fld id="{713DD8BE-556E-3440-9013-11CC5588178D}" type="slidenum">
              <a:rPr lang="en-US" smtClean="0"/>
              <a:pPr>
                <a:defRPr/>
              </a:pPr>
              <a:t>19</a:t>
            </a:fld>
            <a:endParaRPr lang="en-US"/>
          </a:p>
        </p:txBody>
      </p:sp>
    </p:spTree>
    <p:extLst>
      <p:ext uri="{BB962C8B-B14F-4D97-AF65-F5344CB8AC3E}">
        <p14:creationId xmlns:p14="http://schemas.microsoft.com/office/powerpoint/2010/main" val="202214283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fld id="{B8181527-7462-E54B-9D93-3A94C58CF6B0}" type="slidenum">
              <a:rPr lang="en-US" sz="1400">
                <a:solidFill>
                  <a:srgbClr val="590A0E"/>
                </a:solidFill>
                <a:latin typeface="Arial" charset="0"/>
              </a:rPr>
              <a:pPr/>
              <a:t>2</a:t>
            </a:fld>
            <a:endParaRPr lang="en-US" sz="1400">
              <a:solidFill>
                <a:srgbClr val="590A0E"/>
              </a:solidFill>
              <a:latin typeface="Arial" charset="0"/>
            </a:endParaRPr>
          </a:p>
        </p:txBody>
      </p:sp>
      <p:sp>
        <p:nvSpPr>
          <p:cNvPr id="19460" name="Rectangle 4"/>
          <p:cNvSpPr>
            <a:spLocks noGrp="1" noChangeArrowheads="1"/>
          </p:cNvSpPr>
          <p:nvPr>
            <p:ph type="title"/>
          </p:nvPr>
        </p:nvSpPr>
        <p:spPr/>
        <p:txBody>
          <a:bodyPr/>
          <a:lstStyle/>
          <a:p>
            <a:r>
              <a:rPr lang="en-US" b="0" dirty="0">
                <a:latin typeface="Verdana" charset="0"/>
                <a:ea typeface="ＭＳ Ｐゴシック" charset="0"/>
                <a:cs typeface="ＭＳ Ｐゴシック" charset="0"/>
              </a:rPr>
              <a:t>Today</a:t>
            </a:r>
          </a:p>
        </p:txBody>
      </p:sp>
      <p:sp>
        <p:nvSpPr>
          <p:cNvPr id="19461" name="Rectangle 5"/>
          <p:cNvSpPr>
            <a:spLocks noGrp="1" noChangeArrowheads="1"/>
          </p:cNvSpPr>
          <p:nvPr>
            <p:ph type="body" idx="1"/>
          </p:nvPr>
        </p:nvSpPr>
        <p:spPr/>
        <p:txBody>
          <a:bodyPr/>
          <a:lstStyle/>
          <a:p>
            <a:r>
              <a:rPr lang="en-US" dirty="0">
                <a:latin typeface="Tahoma" charset="0"/>
                <a:ea typeface="ＭＳ Ｐゴシック" charset="0"/>
                <a:cs typeface="ＭＳ Ｐゴシック" charset="0"/>
              </a:rPr>
              <a:t>Text (Sequence) classification</a:t>
            </a:r>
          </a:p>
          <a:p>
            <a:pPr lvl="1"/>
            <a:r>
              <a:rPr lang="en-US" dirty="0">
                <a:latin typeface="Tahoma" charset="0"/>
              </a:rPr>
              <a:t>Classification tasks</a:t>
            </a:r>
          </a:p>
          <a:p>
            <a:pPr lvl="1"/>
            <a:r>
              <a:rPr lang="en-US" dirty="0">
                <a:latin typeface="Tahoma" charset="0"/>
              </a:rPr>
              <a:t>Naïve Bayes</a:t>
            </a:r>
          </a:p>
          <a:p>
            <a:pPr>
              <a:buFont typeface="Wingdings" charset="0"/>
              <a:buNone/>
            </a:pPr>
            <a:endParaRPr lang="en-US" dirty="0">
              <a:latin typeface="Tahoma" charset="0"/>
              <a:ea typeface="ＭＳ Ｐゴシック" charset="0"/>
              <a:cs typeface="ＭＳ Ｐゴシック"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b="0" dirty="0"/>
              <a:t>Naïve Bayes Intuition</a:t>
            </a:r>
          </a:p>
        </p:txBody>
      </p:sp>
      <p:sp>
        <p:nvSpPr>
          <p:cNvPr id="31747" name="Content Placeholder 2"/>
          <p:cNvSpPr>
            <a:spLocks noGrp="1"/>
          </p:cNvSpPr>
          <p:nvPr>
            <p:ph sz="quarter" idx="1"/>
          </p:nvPr>
        </p:nvSpPr>
        <p:spPr>
          <a:xfrm>
            <a:off x="304800" y="971550"/>
            <a:ext cx="8382000" cy="3714750"/>
          </a:xfrm>
        </p:spPr>
        <p:txBody>
          <a:bodyPr/>
          <a:lstStyle/>
          <a:p>
            <a:r>
              <a:rPr lang="en-US" sz="3600" dirty="0">
                <a:latin typeface="Calibri" charset="0"/>
              </a:rPr>
              <a:t>Simple classification method based on Bayes rule and some naïve independence assumptions</a:t>
            </a:r>
          </a:p>
          <a:p>
            <a:r>
              <a:rPr lang="en-US" sz="3600" dirty="0">
                <a:latin typeface="Calibri" charset="0"/>
              </a:rPr>
              <a:t>Relies on very simple representation of documents</a:t>
            </a:r>
          </a:p>
          <a:p>
            <a:pPr lvl="1"/>
            <a:r>
              <a:rPr lang="en-US" sz="3600" dirty="0">
                <a:latin typeface="Calibri" charset="0"/>
              </a:rPr>
              <a:t>Bag of words</a:t>
            </a:r>
          </a:p>
          <a:p>
            <a:endParaRPr lang="en-US" sz="4000" dirty="0">
              <a:latin typeface="Calibri" charset="0"/>
            </a:endParaRPr>
          </a:p>
        </p:txBody>
      </p:sp>
      <p:sp>
        <p:nvSpPr>
          <p:cNvPr id="2" name="Slide Number Placeholder 1">
            <a:extLst>
              <a:ext uri="{FF2B5EF4-FFF2-40B4-BE49-F238E27FC236}">
                <a16:creationId xmlns:a16="http://schemas.microsoft.com/office/drawing/2014/main" id="{F3B6B806-7759-4F46-8D6D-B35E0D31FAA3}"/>
              </a:ext>
            </a:extLst>
          </p:cNvPr>
          <p:cNvSpPr>
            <a:spLocks noGrp="1"/>
          </p:cNvSpPr>
          <p:nvPr>
            <p:ph type="sldNum" sz="quarter" idx="12"/>
          </p:nvPr>
        </p:nvSpPr>
        <p:spPr/>
        <p:txBody>
          <a:bodyPr/>
          <a:lstStyle/>
          <a:p>
            <a:pPr>
              <a:defRPr/>
            </a:pPr>
            <a:fld id="{713DD8BE-556E-3440-9013-11CC5588178D}" type="slidenum">
              <a:rPr lang="en-US" smtClean="0"/>
              <a:pPr>
                <a:defRPr/>
              </a:pPr>
              <a:t>20</a:t>
            </a:fld>
            <a:endParaRPr lang="en-US"/>
          </a:p>
        </p:txBody>
      </p:sp>
    </p:spTree>
    <p:extLst>
      <p:ext uri="{BB962C8B-B14F-4D97-AF65-F5344CB8AC3E}">
        <p14:creationId xmlns:p14="http://schemas.microsoft.com/office/powerpoint/2010/main" val="1755990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305800" cy="742950"/>
          </a:xfrm>
        </p:spPr>
        <p:txBody>
          <a:bodyPr/>
          <a:lstStyle/>
          <a:p>
            <a:r>
              <a:rPr lang="en-US" b="0" dirty="0"/>
              <a:t>Bag of Words</a:t>
            </a:r>
          </a:p>
        </p:txBody>
      </p:sp>
      <p:sp>
        <p:nvSpPr>
          <p:cNvPr id="4" name="Slide Number Placeholder 3"/>
          <p:cNvSpPr>
            <a:spLocks noGrp="1"/>
          </p:cNvSpPr>
          <p:nvPr>
            <p:ph type="sldNum" sz="quarter" idx="12"/>
          </p:nvPr>
        </p:nvSpPr>
        <p:spPr/>
        <p:txBody>
          <a:bodyPr/>
          <a:lstStyle/>
          <a:p>
            <a:fld id="{10F35DC5-7E65-8247-99AB-4E984F8A921E}" type="slidenum">
              <a:rPr lang="en-US" smtClean="0"/>
              <a:pPr/>
              <a:t>21</a:t>
            </a:fld>
            <a:endParaRPr lang="en-US"/>
          </a:p>
        </p:txBody>
      </p:sp>
      <p:pic>
        <p:nvPicPr>
          <p:cNvPr id="5" name="Picture 4" descr="bagofwords.pdf"/>
          <p:cNvPicPr>
            <a:picLocks noChangeAspect="1"/>
          </p:cNvPicPr>
          <p:nvPr/>
        </p:nvPicPr>
        <p:blipFill rotWithShape="1">
          <a:blip r:embed="rId2">
            <a:extLst>
              <a:ext uri="{28A0092B-C50C-407E-A947-70E740481C1C}">
                <a14:useLocalDpi xmlns:a14="http://schemas.microsoft.com/office/drawing/2010/main" val="0"/>
              </a:ext>
            </a:extLst>
          </a:blip>
          <a:srcRect l="1" r="72556"/>
          <a:stretch/>
        </p:blipFill>
        <p:spPr>
          <a:xfrm>
            <a:off x="304800" y="666750"/>
            <a:ext cx="2496312" cy="5143500"/>
          </a:xfrm>
          <a:prstGeom prst="rect">
            <a:avLst/>
          </a:prstGeom>
        </p:spPr>
      </p:pic>
      <p:pic>
        <p:nvPicPr>
          <p:cNvPr id="6" name="Picture 5" descr="bagofwords.pdf"/>
          <p:cNvPicPr>
            <a:picLocks noChangeAspect="1"/>
          </p:cNvPicPr>
          <p:nvPr/>
        </p:nvPicPr>
        <p:blipFill rotWithShape="1">
          <a:blip r:embed="rId2">
            <a:extLst>
              <a:ext uri="{28A0092B-C50C-407E-A947-70E740481C1C}">
                <a14:useLocalDpi xmlns:a14="http://schemas.microsoft.com/office/drawing/2010/main" val="0"/>
              </a:ext>
            </a:extLst>
          </a:blip>
          <a:srcRect l="72368" r="-2024"/>
          <a:stretch/>
        </p:blipFill>
        <p:spPr>
          <a:xfrm>
            <a:off x="6690023" y="1143000"/>
            <a:ext cx="2377779" cy="4133850"/>
          </a:xfrm>
          <a:prstGeom prst="rect">
            <a:avLst/>
          </a:prstGeom>
        </p:spPr>
      </p:pic>
      <p:pic>
        <p:nvPicPr>
          <p:cNvPr id="7" name="Picture 6" descr="bagofwords.pdf"/>
          <p:cNvPicPr>
            <a:picLocks noChangeAspect="1"/>
          </p:cNvPicPr>
          <p:nvPr/>
        </p:nvPicPr>
        <p:blipFill rotWithShape="1">
          <a:blip r:embed="rId2">
            <a:extLst>
              <a:ext uri="{28A0092B-C50C-407E-A947-70E740481C1C}">
                <a14:useLocalDpi xmlns:a14="http://schemas.microsoft.com/office/drawing/2010/main" val="0"/>
              </a:ext>
            </a:extLst>
          </a:blip>
          <a:srcRect l="27128" r="27127"/>
          <a:stretch/>
        </p:blipFill>
        <p:spPr>
          <a:xfrm>
            <a:off x="3048000" y="971550"/>
            <a:ext cx="3235960" cy="4000500"/>
          </a:xfrm>
          <a:prstGeom prst="rect">
            <a:avLst/>
          </a:prstGeom>
        </p:spPr>
      </p:pic>
    </p:spTree>
    <p:extLst>
      <p:ext uri="{BB962C8B-B14F-4D97-AF65-F5344CB8AC3E}">
        <p14:creationId xmlns:p14="http://schemas.microsoft.com/office/powerpoint/2010/main" val="82586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b="0" dirty="0"/>
              <a:t>Bayes Rule</a:t>
            </a:r>
          </a:p>
        </p:txBody>
      </p:sp>
      <p:graphicFrame>
        <p:nvGraphicFramePr>
          <p:cNvPr id="7" name="Object 3"/>
          <p:cNvGraphicFramePr>
            <a:graphicFrameLocks noChangeAspect="1"/>
          </p:cNvGraphicFramePr>
          <p:nvPr>
            <p:extLst>
              <p:ext uri="{D42A27DB-BD31-4B8C-83A1-F6EECF244321}">
                <p14:modId xmlns:p14="http://schemas.microsoft.com/office/powerpoint/2010/main" val="3596672755"/>
              </p:ext>
            </p:extLst>
          </p:nvPr>
        </p:nvGraphicFramePr>
        <p:xfrm>
          <a:off x="2209800" y="2343151"/>
          <a:ext cx="4421188" cy="1377950"/>
        </p:xfrm>
        <a:graphic>
          <a:graphicData uri="http://schemas.openxmlformats.org/presentationml/2006/ole">
            <mc:AlternateContent xmlns:mc="http://schemas.openxmlformats.org/markup-compatibility/2006">
              <mc:Choice xmlns:v="urn:schemas-microsoft-com:vml" Requires="v">
                <p:oleObj spid="_x0000_s1058" name="Equation" r:id="rId3" imgW="1371600" imgH="419100" progId="Equation.3">
                  <p:embed/>
                </p:oleObj>
              </mc:Choice>
              <mc:Fallback>
                <p:oleObj name="Equation" r:id="rId3" imgW="1371600" imgH="419100" progId="Equation.3">
                  <p:embed/>
                  <p:pic>
                    <p:nvPicPr>
                      <p:cNvPr id="0" name=""/>
                      <p:cNvPicPr>
                        <a:picLocks noChangeAspect="1" noChangeArrowheads="1"/>
                      </p:cNvPicPr>
                      <p:nvPr/>
                    </p:nvPicPr>
                    <p:blipFill>
                      <a:blip r:embed="rId4"/>
                      <a:srcRect/>
                      <a:stretch>
                        <a:fillRect/>
                      </a:stretch>
                    </p:blipFill>
                    <p:spPr bwMode="auto">
                      <a:xfrm>
                        <a:off x="2209800" y="2343151"/>
                        <a:ext cx="4421188" cy="1377950"/>
                      </a:xfrm>
                      <a:prstGeom prst="rect">
                        <a:avLst/>
                      </a:prstGeom>
                      <a:noFill/>
                      <a:ln>
                        <a:noFill/>
                      </a:ln>
                      <a:effectLst/>
                    </p:spPr>
                  </p:pic>
                </p:oleObj>
              </mc:Fallback>
            </mc:AlternateContent>
          </a:graphicData>
        </a:graphic>
      </p:graphicFrame>
      <p:sp>
        <p:nvSpPr>
          <p:cNvPr id="10" name="Content Placeholder 1"/>
          <p:cNvSpPr>
            <a:spLocks noGrp="1"/>
          </p:cNvSpPr>
          <p:nvPr>
            <p:ph idx="1"/>
          </p:nvPr>
        </p:nvSpPr>
        <p:spPr>
          <a:xfrm>
            <a:off x="304800" y="1428750"/>
            <a:ext cx="8229600" cy="2667000"/>
          </a:xfrm>
        </p:spPr>
        <p:txBody>
          <a:bodyPr/>
          <a:lstStyle/>
          <a:p>
            <a:pPr marL="228600" indent="-228600">
              <a:spcBef>
                <a:spcPct val="50000"/>
              </a:spcBef>
              <a:buFontTx/>
              <a:buChar char="•"/>
            </a:pPr>
            <a:r>
              <a:rPr lang="en-US" sz="3200" dirty="0"/>
              <a:t>For a document </a:t>
            </a:r>
            <a:r>
              <a:rPr lang="en-US" sz="3600" i="1" dirty="0">
                <a:solidFill>
                  <a:srgbClr val="FF0000"/>
                </a:solidFill>
              </a:rPr>
              <a:t>d</a:t>
            </a:r>
            <a:r>
              <a:rPr lang="en-US" sz="4000" dirty="0"/>
              <a:t> </a:t>
            </a:r>
            <a:r>
              <a:rPr lang="en-US" sz="3600" dirty="0"/>
              <a:t>and a class </a:t>
            </a:r>
            <a:r>
              <a:rPr lang="en-US" sz="4000" i="1" dirty="0">
                <a:solidFill>
                  <a:srgbClr val="FF0000"/>
                </a:solidFill>
              </a:rPr>
              <a:t>c</a:t>
            </a:r>
            <a:endParaRPr lang="en-US" sz="3200" i="1" dirty="0">
              <a:solidFill>
                <a:srgbClr val="FF0000"/>
              </a:solidFill>
            </a:endParaRPr>
          </a:p>
        </p:txBody>
      </p:sp>
      <p:sp>
        <p:nvSpPr>
          <p:cNvPr id="2" name="Slide Number Placeholder 1">
            <a:extLst>
              <a:ext uri="{FF2B5EF4-FFF2-40B4-BE49-F238E27FC236}">
                <a16:creationId xmlns:a16="http://schemas.microsoft.com/office/drawing/2014/main" id="{D2660ADC-DE0E-0641-B7D4-1490E18070F7}"/>
              </a:ext>
            </a:extLst>
          </p:cNvPr>
          <p:cNvSpPr>
            <a:spLocks noGrp="1"/>
          </p:cNvSpPr>
          <p:nvPr>
            <p:ph type="sldNum" sz="quarter" idx="12"/>
          </p:nvPr>
        </p:nvSpPr>
        <p:spPr/>
        <p:txBody>
          <a:bodyPr/>
          <a:lstStyle/>
          <a:p>
            <a:pPr>
              <a:defRPr/>
            </a:pPr>
            <a:fld id="{713DD8BE-556E-3440-9013-11CC5588178D}" type="slidenum">
              <a:rPr lang="en-US" smtClean="0"/>
              <a:pPr>
                <a:defRPr/>
              </a:pPr>
              <a:t>22</a:t>
            </a:fld>
            <a:endParaRPr lang="en-US"/>
          </a:p>
        </p:txBody>
      </p:sp>
    </p:spTree>
    <p:extLst>
      <p:ext uri="{BB962C8B-B14F-4D97-AF65-F5344CB8AC3E}">
        <p14:creationId xmlns:p14="http://schemas.microsoft.com/office/powerpoint/2010/main" val="323358618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b="0" dirty="0"/>
              <a:t>Na</a:t>
            </a:r>
            <a:r>
              <a:rPr lang="fr-FR" b="0" dirty="0" err="1"/>
              <a:t>ï</a:t>
            </a:r>
            <a:r>
              <a:rPr lang="en-US" b="0" dirty="0" err="1"/>
              <a:t>ve</a:t>
            </a:r>
            <a:r>
              <a:rPr lang="en-US" b="0" dirty="0"/>
              <a:t> Bayes Classifier (1)</a:t>
            </a:r>
          </a:p>
        </p:txBody>
      </p:sp>
      <p:graphicFrame>
        <p:nvGraphicFramePr>
          <p:cNvPr id="5" name="Object 3"/>
          <p:cNvGraphicFramePr>
            <a:graphicFrameLocks noChangeAspect="1"/>
          </p:cNvGraphicFramePr>
          <p:nvPr>
            <p:extLst>
              <p:ext uri="{D42A27DB-BD31-4B8C-83A1-F6EECF244321}">
                <p14:modId xmlns:p14="http://schemas.microsoft.com/office/powerpoint/2010/main" val="2375745718"/>
              </p:ext>
            </p:extLst>
          </p:nvPr>
        </p:nvGraphicFramePr>
        <p:xfrm>
          <a:off x="1672598" y="1633539"/>
          <a:ext cx="4072567" cy="862012"/>
        </p:xfrm>
        <a:graphic>
          <a:graphicData uri="http://schemas.openxmlformats.org/presentationml/2006/ole">
            <mc:AlternateContent xmlns:mc="http://schemas.openxmlformats.org/markup-compatibility/2006">
              <mc:Choice xmlns:v="urn:schemas-microsoft-com:vml" Requires="v">
                <p:oleObj spid="_x0000_s91232" name="Equation" r:id="rId3" imgW="1371600" imgH="292100" progId="Equation.3">
                  <p:embed/>
                </p:oleObj>
              </mc:Choice>
              <mc:Fallback>
                <p:oleObj name="Equation" r:id="rId3" imgW="1371600" imgH="292100" progId="Equation.3">
                  <p:embed/>
                  <p:pic>
                    <p:nvPicPr>
                      <p:cNvPr id="0" name=""/>
                      <p:cNvPicPr>
                        <a:picLocks noChangeAspect="1" noChangeArrowheads="1"/>
                      </p:cNvPicPr>
                      <p:nvPr/>
                    </p:nvPicPr>
                    <p:blipFill>
                      <a:blip r:embed="rId4"/>
                      <a:srcRect/>
                      <a:stretch>
                        <a:fillRect/>
                      </a:stretch>
                    </p:blipFill>
                    <p:spPr bwMode="auto">
                      <a:xfrm>
                        <a:off x="1672598" y="1633539"/>
                        <a:ext cx="4072567" cy="862012"/>
                      </a:xfrm>
                      <a:prstGeom prst="rect">
                        <a:avLst/>
                      </a:prstGeom>
                      <a:noFill/>
                      <a:ln>
                        <a:noFill/>
                      </a:ln>
                      <a:effec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3693190594"/>
              </p:ext>
            </p:extLst>
          </p:nvPr>
        </p:nvGraphicFramePr>
        <p:xfrm>
          <a:off x="2542621" y="2495550"/>
          <a:ext cx="4010581" cy="1219200"/>
        </p:xfrm>
        <a:graphic>
          <a:graphicData uri="http://schemas.openxmlformats.org/presentationml/2006/ole">
            <mc:AlternateContent xmlns:mc="http://schemas.openxmlformats.org/markup-compatibility/2006">
              <mc:Choice xmlns:v="urn:schemas-microsoft-com:vml" Requires="v">
                <p:oleObj spid="_x0000_s91233" name="Equation" r:id="rId5" imgW="1371600" imgH="419100" progId="Equation.3">
                  <p:embed/>
                </p:oleObj>
              </mc:Choice>
              <mc:Fallback>
                <p:oleObj name="Equation" r:id="rId5" imgW="1371600" imgH="419100" progId="Equation.3">
                  <p:embed/>
                  <p:pic>
                    <p:nvPicPr>
                      <p:cNvPr id="0" name=""/>
                      <p:cNvPicPr>
                        <a:picLocks noChangeAspect="1" noChangeArrowheads="1"/>
                      </p:cNvPicPr>
                      <p:nvPr/>
                    </p:nvPicPr>
                    <p:blipFill>
                      <a:blip r:embed="rId6"/>
                      <a:srcRect/>
                      <a:stretch>
                        <a:fillRect/>
                      </a:stretch>
                    </p:blipFill>
                    <p:spPr bwMode="auto">
                      <a:xfrm>
                        <a:off x="2542621" y="2495550"/>
                        <a:ext cx="4010581" cy="1219200"/>
                      </a:xfrm>
                      <a:prstGeom prst="rect">
                        <a:avLst/>
                      </a:prstGeom>
                      <a:noFill/>
                      <a:ln>
                        <a:noFill/>
                      </a:ln>
                      <a:effectLst/>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2979494207"/>
              </p:ext>
            </p:extLst>
          </p:nvPr>
        </p:nvGraphicFramePr>
        <p:xfrm>
          <a:off x="2511425" y="3867150"/>
          <a:ext cx="3886200" cy="838200"/>
        </p:xfrm>
        <a:graphic>
          <a:graphicData uri="http://schemas.openxmlformats.org/presentationml/2006/ole">
            <mc:AlternateContent xmlns:mc="http://schemas.openxmlformats.org/markup-compatibility/2006">
              <mc:Choice xmlns:v="urn:schemas-microsoft-com:vml" Requires="v">
                <p:oleObj spid="_x0000_s91234" name="Equation" r:id="rId7" imgW="1346200" imgH="292100" progId="Equation.3">
                  <p:embed/>
                </p:oleObj>
              </mc:Choice>
              <mc:Fallback>
                <p:oleObj name="Equation" r:id="rId7" imgW="1346200" imgH="292100" progId="Equation.3">
                  <p:embed/>
                  <p:pic>
                    <p:nvPicPr>
                      <p:cNvPr id="0" name=""/>
                      <p:cNvPicPr>
                        <a:picLocks noChangeAspect="1" noChangeArrowheads="1"/>
                      </p:cNvPicPr>
                      <p:nvPr/>
                    </p:nvPicPr>
                    <p:blipFill>
                      <a:blip r:embed="rId8"/>
                      <a:srcRect/>
                      <a:stretch>
                        <a:fillRect/>
                      </a:stretch>
                    </p:blipFill>
                    <p:spPr bwMode="auto">
                      <a:xfrm>
                        <a:off x="2511425" y="3867150"/>
                        <a:ext cx="3886200" cy="838200"/>
                      </a:xfrm>
                      <a:prstGeom prst="rect">
                        <a:avLst/>
                      </a:prstGeom>
                      <a:noFill/>
                      <a:ln>
                        <a:noFill/>
                      </a:ln>
                      <a:effectLst/>
                    </p:spPr>
                  </p:pic>
                </p:oleObj>
              </mc:Fallback>
            </mc:AlternateContent>
          </a:graphicData>
        </a:graphic>
      </p:graphicFrame>
      <p:sp>
        <p:nvSpPr>
          <p:cNvPr id="9" name="Text Box 16"/>
          <p:cNvSpPr txBox="1">
            <a:spLocks noChangeArrowheads="1"/>
          </p:cNvSpPr>
          <p:nvPr/>
        </p:nvSpPr>
        <p:spPr bwMode="auto">
          <a:xfrm>
            <a:off x="6248400" y="1581151"/>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MAP is “maximum a posteriori”  = most likely class</a:t>
            </a:r>
          </a:p>
        </p:txBody>
      </p:sp>
      <p:sp>
        <p:nvSpPr>
          <p:cNvPr id="11" name="Text Box 16"/>
          <p:cNvSpPr txBox="1">
            <a:spLocks noChangeArrowheads="1"/>
          </p:cNvSpPr>
          <p:nvPr/>
        </p:nvSpPr>
        <p:spPr bwMode="auto">
          <a:xfrm>
            <a:off x="6934200" y="2876550"/>
            <a:ext cx="16764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Bayes Rule</a:t>
            </a:r>
          </a:p>
        </p:txBody>
      </p:sp>
      <p:sp>
        <p:nvSpPr>
          <p:cNvPr id="12" name="Text Box 16"/>
          <p:cNvSpPr txBox="1">
            <a:spLocks noChangeArrowheads="1"/>
          </p:cNvSpPr>
          <p:nvPr/>
        </p:nvSpPr>
        <p:spPr bwMode="auto">
          <a:xfrm>
            <a:off x="7010400" y="3943350"/>
            <a:ext cx="1676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Dropping the denominator</a:t>
            </a:r>
          </a:p>
        </p:txBody>
      </p:sp>
      <p:sp>
        <p:nvSpPr>
          <p:cNvPr id="2" name="Slide Number Placeholder 1">
            <a:extLst>
              <a:ext uri="{FF2B5EF4-FFF2-40B4-BE49-F238E27FC236}">
                <a16:creationId xmlns:a16="http://schemas.microsoft.com/office/drawing/2014/main" id="{12B43044-8CD5-6741-996B-5416F6144A00}"/>
              </a:ext>
            </a:extLst>
          </p:cNvPr>
          <p:cNvSpPr>
            <a:spLocks noGrp="1"/>
          </p:cNvSpPr>
          <p:nvPr>
            <p:ph type="sldNum" sz="quarter" idx="12"/>
          </p:nvPr>
        </p:nvSpPr>
        <p:spPr/>
        <p:txBody>
          <a:bodyPr/>
          <a:lstStyle/>
          <a:p>
            <a:pPr>
              <a:defRPr/>
            </a:pPr>
            <a:fld id="{713DD8BE-556E-3440-9013-11CC5588178D}" type="slidenum">
              <a:rPr lang="en-US" smtClean="0"/>
              <a:pPr>
                <a:defRPr/>
              </a:pPr>
              <a:t>23</a:t>
            </a:fld>
            <a:endParaRPr lang="en-US"/>
          </a:p>
        </p:txBody>
      </p:sp>
    </p:spTree>
    <p:extLst>
      <p:ext uri="{BB962C8B-B14F-4D97-AF65-F5344CB8AC3E}">
        <p14:creationId xmlns:p14="http://schemas.microsoft.com/office/powerpoint/2010/main" val="13564365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b="0" dirty="0"/>
              <a:t>Na</a:t>
            </a:r>
            <a:r>
              <a:rPr lang="fr-FR" b="0" dirty="0" err="1"/>
              <a:t>ï</a:t>
            </a:r>
            <a:r>
              <a:rPr lang="en-US" b="0" dirty="0" err="1"/>
              <a:t>ve</a:t>
            </a:r>
            <a:r>
              <a:rPr lang="en-US" b="0" dirty="0"/>
              <a:t> Bayes Classifier (2)</a:t>
            </a:r>
          </a:p>
        </p:txBody>
      </p:sp>
      <p:graphicFrame>
        <p:nvGraphicFramePr>
          <p:cNvPr id="5" name="Object 3"/>
          <p:cNvGraphicFramePr>
            <a:graphicFrameLocks noChangeAspect="1"/>
          </p:cNvGraphicFramePr>
          <p:nvPr>
            <p:extLst>
              <p:ext uri="{D42A27DB-BD31-4B8C-83A1-F6EECF244321}">
                <p14:modId xmlns:p14="http://schemas.microsoft.com/office/powerpoint/2010/main" val="1359092264"/>
              </p:ext>
            </p:extLst>
          </p:nvPr>
        </p:nvGraphicFramePr>
        <p:xfrm>
          <a:off x="381000" y="1581150"/>
          <a:ext cx="4900612" cy="862012"/>
        </p:xfrm>
        <a:graphic>
          <a:graphicData uri="http://schemas.openxmlformats.org/presentationml/2006/ole">
            <mc:AlternateContent xmlns:mc="http://schemas.openxmlformats.org/markup-compatibility/2006">
              <mc:Choice xmlns:v="urn:schemas-microsoft-com:vml" Requires="v">
                <p:oleObj spid="_x0000_s92223" name="Equation" r:id="rId3" imgW="1651000" imgH="292100" progId="Equation.3">
                  <p:embed/>
                </p:oleObj>
              </mc:Choice>
              <mc:Fallback>
                <p:oleObj name="Equation" r:id="rId3" imgW="1651000" imgH="292100" progId="Equation.3">
                  <p:embed/>
                  <p:pic>
                    <p:nvPicPr>
                      <p:cNvPr id="0" name=""/>
                      <p:cNvPicPr>
                        <a:picLocks noChangeAspect="1" noChangeArrowheads="1"/>
                      </p:cNvPicPr>
                      <p:nvPr/>
                    </p:nvPicPr>
                    <p:blipFill>
                      <a:blip r:embed="rId4"/>
                      <a:srcRect/>
                      <a:stretch>
                        <a:fillRect/>
                      </a:stretch>
                    </p:blipFill>
                    <p:spPr bwMode="auto">
                      <a:xfrm>
                        <a:off x="381000" y="1581150"/>
                        <a:ext cx="4900612" cy="862012"/>
                      </a:xfrm>
                      <a:prstGeom prst="rect">
                        <a:avLst/>
                      </a:prstGeom>
                      <a:noFill/>
                      <a:ln>
                        <a:noFill/>
                      </a:ln>
                      <a:effectLst/>
                    </p:spPr>
                  </p:pic>
                </p:oleObj>
              </mc:Fallback>
            </mc:AlternateContent>
          </a:graphicData>
        </a:graphic>
      </p:graphicFrame>
      <p:sp>
        <p:nvSpPr>
          <p:cNvPr id="11" name="Text Box 16"/>
          <p:cNvSpPr txBox="1">
            <a:spLocks noChangeArrowheads="1"/>
          </p:cNvSpPr>
          <p:nvPr/>
        </p:nvSpPr>
        <p:spPr bwMode="auto">
          <a:xfrm>
            <a:off x="7010400" y="2419350"/>
            <a:ext cx="2133600" cy="1015663"/>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2000" dirty="0"/>
              <a:t>Document d represented as features x1..xn</a:t>
            </a:r>
          </a:p>
        </p:txBody>
      </p:sp>
      <p:graphicFrame>
        <p:nvGraphicFramePr>
          <p:cNvPr id="10" name="Object 3"/>
          <p:cNvGraphicFramePr>
            <a:graphicFrameLocks noChangeAspect="1"/>
          </p:cNvGraphicFramePr>
          <p:nvPr>
            <p:extLst>
              <p:ext uri="{D42A27DB-BD31-4B8C-83A1-F6EECF244321}">
                <p14:modId xmlns:p14="http://schemas.microsoft.com/office/powerpoint/2010/main" val="1005406869"/>
              </p:ext>
            </p:extLst>
          </p:nvPr>
        </p:nvGraphicFramePr>
        <p:xfrm>
          <a:off x="1295401" y="2724151"/>
          <a:ext cx="5768975" cy="862013"/>
        </p:xfrm>
        <a:graphic>
          <a:graphicData uri="http://schemas.openxmlformats.org/presentationml/2006/ole">
            <mc:AlternateContent xmlns:mc="http://schemas.openxmlformats.org/markup-compatibility/2006">
              <mc:Choice xmlns:v="urn:schemas-microsoft-com:vml" Requires="v">
                <p:oleObj spid="_x0000_s92224" name="Equation" r:id="rId5" imgW="1943100" imgH="292100" progId="Equation.3">
                  <p:embed/>
                </p:oleObj>
              </mc:Choice>
              <mc:Fallback>
                <p:oleObj name="Equation" r:id="rId5" imgW="1943100" imgH="292100" progId="Equation.3">
                  <p:embed/>
                  <p:pic>
                    <p:nvPicPr>
                      <p:cNvPr id="0" name=""/>
                      <p:cNvPicPr>
                        <a:picLocks noChangeAspect="1" noChangeArrowheads="1"/>
                      </p:cNvPicPr>
                      <p:nvPr/>
                    </p:nvPicPr>
                    <p:blipFill>
                      <a:blip r:embed="rId6"/>
                      <a:srcRect/>
                      <a:stretch>
                        <a:fillRect/>
                      </a:stretch>
                    </p:blipFill>
                    <p:spPr bwMode="auto">
                      <a:xfrm>
                        <a:off x="1295401" y="2724151"/>
                        <a:ext cx="5768975" cy="862013"/>
                      </a:xfrm>
                      <a:prstGeom prst="rect">
                        <a:avLst/>
                      </a:prstGeom>
                      <a:noFill/>
                      <a:ln>
                        <a:noFill/>
                      </a:ln>
                      <a:effectLst/>
                    </p:spPr>
                  </p:pic>
                </p:oleObj>
              </mc:Fallback>
            </mc:AlternateContent>
          </a:graphicData>
        </a:graphic>
      </p:graphicFrame>
      <p:sp>
        <p:nvSpPr>
          <p:cNvPr id="2" name="Slide Number Placeholder 1">
            <a:extLst>
              <a:ext uri="{FF2B5EF4-FFF2-40B4-BE49-F238E27FC236}">
                <a16:creationId xmlns:a16="http://schemas.microsoft.com/office/drawing/2014/main" id="{13A6F8A4-7762-184D-961D-7C27C990AB05}"/>
              </a:ext>
            </a:extLst>
          </p:cNvPr>
          <p:cNvSpPr>
            <a:spLocks noGrp="1"/>
          </p:cNvSpPr>
          <p:nvPr>
            <p:ph type="sldNum" sz="quarter" idx="12"/>
          </p:nvPr>
        </p:nvSpPr>
        <p:spPr/>
        <p:txBody>
          <a:bodyPr/>
          <a:lstStyle/>
          <a:p>
            <a:pPr>
              <a:defRPr/>
            </a:pPr>
            <a:fld id="{713DD8BE-556E-3440-9013-11CC5588178D}" type="slidenum">
              <a:rPr lang="en-US" smtClean="0"/>
              <a:pPr>
                <a:defRPr/>
              </a:pPr>
              <a:t>24</a:t>
            </a:fld>
            <a:endParaRPr lang="en-US"/>
          </a:p>
        </p:txBody>
      </p:sp>
    </p:spTree>
    <p:extLst>
      <p:ext uri="{BB962C8B-B14F-4D97-AF65-F5344CB8AC3E}">
        <p14:creationId xmlns:p14="http://schemas.microsoft.com/office/powerpoint/2010/main" val="12340125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990600" y="209550"/>
            <a:ext cx="7620000" cy="742950"/>
          </a:xfrm>
        </p:spPr>
        <p:txBody>
          <a:bodyPr/>
          <a:lstStyle/>
          <a:p>
            <a:r>
              <a:rPr lang="en-US" b="0" dirty="0"/>
              <a:t>Na</a:t>
            </a:r>
            <a:r>
              <a:rPr lang="fr-FR" b="0" dirty="0" err="1"/>
              <a:t>ï</a:t>
            </a:r>
            <a:r>
              <a:rPr lang="en-US" b="0" dirty="0" err="1"/>
              <a:t>ve</a:t>
            </a:r>
            <a:r>
              <a:rPr lang="en-US" b="0" dirty="0"/>
              <a:t> Bayes Classifier (3)</a:t>
            </a:r>
          </a:p>
        </p:txBody>
      </p:sp>
      <p:sp>
        <p:nvSpPr>
          <p:cNvPr id="11" name="Text Box 16"/>
          <p:cNvSpPr txBox="1">
            <a:spLocks noChangeArrowheads="1"/>
          </p:cNvSpPr>
          <p:nvPr/>
        </p:nvSpPr>
        <p:spPr bwMode="auto">
          <a:xfrm>
            <a:off x="6690961" y="2114550"/>
            <a:ext cx="2438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How often does this class occur?</a:t>
            </a:r>
          </a:p>
        </p:txBody>
      </p:sp>
      <p:graphicFrame>
        <p:nvGraphicFramePr>
          <p:cNvPr id="10" name="Object 3"/>
          <p:cNvGraphicFramePr>
            <a:graphicFrameLocks noChangeAspect="1"/>
          </p:cNvGraphicFramePr>
          <p:nvPr>
            <p:extLst>
              <p:ext uri="{D42A27DB-BD31-4B8C-83A1-F6EECF244321}">
                <p14:modId xmlns:p14="http://schemas.microsoft.com/office/powerpoint/2010/main" val="3703476059"/>
              </p:ext>
            </p:extLst>
          </p:nvPr>
        </p:nvGraphicFramePr>
        <p:xfrm>
          <a:off x="762002" y="1504951"/>
          <a:ext cx="6637337" cy="862013"/>
        </p:xfrm>
        <a:graphic>
          <a:graphicData uri="http://schemas.openxmlformats.org/presentationml/2006/ole">
            <mc:AlternateContent xmlns:mc="http://schemas.openxmlformats.org/markup-compatibility/2006">
              <mc:Choice xmlns:v="urn:schemas-microsoft-com:vml" Requires="v">
                <p:oleObj spid="_x0000_s93218" name="Equation" r:id="rId3" imgW="2235200" imgH="292100" progId="Equation.3">
                  <p:embed/>
                </p:oleObj>
              </mc:Choice>
              <mc:Fallback>
                <p:oleObj name="Equation" r:id="rId3" imgW="2235200" imgH="292100" progId="Equation.3">
                  <p:embed/>
                  <p:pic>
                    <p:nvPicPr>
                      <p:cNvPr id="0" name=""/>
                      <p:cNvPicPr>
                        <a:picLocks noChangeAspect="1" noChangeArrowheads="1"/>
                      </p:cNvPicPr>
                      <p:nvPr/>
                    </p:nvPicPr>
                    <p:blipFill>
                      <a:blip r:embed="rId4"/>
                      <a:srcRect/>
                      <a:stretch>
                        <a:fillRect/>
                      </a:stretch>
                    </p:blipFill>
                    <p:spPr bwMode="auto">
                      <a:xfrm>
                        <a:off x="762002" y="1504951"/>
                        <a:ext cx="6637337" cy="862013"/>
                      </a:xfrm>
                      <a:prstGeom prst="rect">
                        <a:avLst/>
                      </a:prstGeom>
                      <a:noFill/>
                      <a:ln>
                        <a:noFill/>
                      </a:ln>
                      <a:effectLst/>
                    </p:spPr>
                  </p:pic>
                </p:oleObj>
              </mc:Fallback>
            </mc:AlternateContent>
          </a:graphicData>
        </a:graphic>
      </p:graphicFrame>
      <p:sp>
        <p:nvSpPr>
          <p:cNvPr id="6" name="Text Box 16"/>
          <p:cNvSpPr txBox="1">
            <a:spLocks noChangeArrowheads="1"/>
          </p:cNvSpPr>
          <p:nvPr/>
        </p:nvSpPr>
        <p:spPr bwMode="auto">
          <a:xfrm>
            <a:off x="1524000" y="2343150"/>
            <a:ext cx="4343400" cy="523220"/>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lvl="1" eaLnBrk="1" hangingPunct="1"/>
            <a:r>
              <a:rPr lang="en-US" sz="2800" dirty="0">
                <a:latin typeface="Calibri" charset="0"/>
                <a:cs typeface="Arial" charset="0"/>
              </a:rPr>
              <a:t>O(|</a:t>
            </a:r>
            <a:r>
              <a:rPr lang="en-US" sz="2800" i="1" dirty="0" err="1">
                <a:latin typeface="Calibri" charset="0"/>
                <a:cs typeface="Arial" charset="0"/>
              </a:rPr>
              <a:t>X</a:t>
            </a:r>
            <a:r>
              <a:rPr lang="en-US" sz="2800" dirty="0" err="1">
                <a:latin typeface="Calibri" charset="0"/>
                <a:cs typeface="Arial" charset="0"/>
              </a:rPr>
              <a:t>|</a:t>
            </a:r>
            <a:r>
              <a:rPr lang="en-US" sz="2800" i="1" baseline="30000" dirty="0" err="1">
                <a:latin typeface="Calibri" charset="0"/>
                <a:cs typeface="Arial" charset="0"/>
              </a:rPr>
              <a:t>n</a:t>
            </a:r>
            <a:r>
              <a:rPr lang="en-US" sz="2800" dirty="0">
                <a:latin typeface="Calibri" charset="0"/>
                <a:cs typeface="Arial" charset="0"/>
                <a:sym typeface="Symbol" charset="0"/>
              </a:rPr>
              <a:t>•|</a:t>
            </a:r>
            <a:r>
              <a:rPr lang="en-US" sz="2800" i="1" dirty="0">
                <a:latin typeface="Calibri" charset="0"/>
                <a:cs typeface="Arial" charset="0"/>
                <a:sym typeface="Symbol" charset="0"/>
              </a:rPr>
              <a:t>C</a:t>
            </a:r>
            <a:r>
              <a:rPr lang="en-US" sz="2800" dirty="0">
                <a:latin typeface="Calibri" charset="0"/>
                <a:cs typeface="Arial" charset="0"/>
                <a:sym typeface="Symbol" charset="0"/>
              </a:rPr>
              <a:t>|) parameters</a:t>
            </a:r>
            <a:endParaRPr lang="en-US" sz="2800" dirty="0">
              <a:latin typeface="Calibri" charset="0"/>
              <a:cs typeface="Arial" charset="0"/>
            </a:endParaRPr>
          </a:p>
        </p:txBody>
      </p:sp>
      <p:sp>
        <p:nvSpPr>
          <p:cNvPr id="8" name="Text Box 16"/>
          <p:cNvSpPr txBox="1">
            <a:spLocks noChangeArrowheads="1"/>
          </p:cNvSpPr>
          <p:nvPr/>
        </p:nvSpPr>
        <p:spPr bwMode="auto">
          <a:xfrm>
            <a:off x="6685425" y="2686050"/>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We can just count the relative frequencies in a training corpus</a:t>
            </a:r>
          </a:p>
        </p:txBody>
      </p:sp>
      <p:sp>
        <p:nvSpPr>
          <p:cNvPr id="9" name="Text Box 16"/>
          <p:cNvSpPr txBox="1">
            <a:spLocks noChangeArrowheads="1"/>
          </p:cNvSpPr>
          <p:nvPr/>
        </p:nvSpPr>
        <p:spPr bwMode="auto">
          <a:xfrm>
            <a:off x="1447800" y="3143251"/>
            <a:ext cx="4343400" cy="1015663"/>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lvl="1" eaLnBrk="1" hangingPunct="1"/>
            <a:r>
              <a:rPr lang="en-US" sz="2000" dirty="0">
                <a:latin typeface="Calibri" charset="0"/>
              </a:rPr>
              <a:t>Could only be estimated if a very, very large number of training examples was available.</a:t>
            </a:r>
          </a:p>
        </p:txBody>
      </p:sp>
      <p:sp>
        <p:nvSpPr>
          <p:cNvPr id="2" name="Slide Number Placeholder 1">
            <a:extLst>
              <a:ext uri="{FF2B5EF4-FFF2-40B4-BE49-F238E27FC236}">
                <a16:creationId xmlns:a16="http://schemas.microsoft.com/office/drawing/2014/main" id="{7728DA41-D25B-6D46-86DB-07FD7AA8D34E}"/>
              </a:ext>
            </a:extLst>
          </p:cNvPr>
          <p:cNvSpPr>
            <a:spLocks noGrp="1"/>
          </p:cNvSpPr>
          <p:nvPr>
            <p:ph type="sldNum" sz="quarter" idx="12"/>
          </p:nvPr>
        </p:nvSpPr>
        <p:spPr/>
        <p:txBody>
          <a:bodyPr/>
          <a:lstStyle/>
          <a:p>
            <a:pPr>
              <a:defRPr/>
            </a:pPr>
            <a:fld id="{713DD8BE-556E-3440-9013-11CC5588178D}" type="slidenum">
              <a:rPr lang="en-US" smtClean="0"/>
              <a:pPr>
                <a:defRPr/>
              </a:pPr>
              <a:t>25</a:t>
            </a:fld>
            <a:endParaRPr lang="en-US"/>
          </a:p>
        </p:txBody>
      </p:sp>
    </p:spTree>
    <p:extLst>
      <p:ext uri="{BB962C8B-B14F-4D97-AF65-F5344CB8AC3E}">
        <p14:creationId xmlns:p14="http://schemas.microsoft.com/office/powerpoint/2010/main" val="2986509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457200" y="0"/>
            <a:ext cx="8534400" cy="1123950"/>
          </a:xfrm>
        </p:spPr>
        <p:txBody>
          <a:bodyPr/>
          <a:lstStyle/>
          <a:p>
            <a:r>
              <a:rPr lang="en-US" b="0" dirty="0"/>
              <a:t>Na</a:t>
            </a:r>
            <a:r>
              <a:rPr lang="fr-FR" b="0" dirty="0" err="1"/>
              <a:t>ï</a:t>
            </a:r>
            <a:r>
              <a:rPr lang="en-US" b="0" dirty="0" err="1"/>
              <a:t>ve</a:t>
            </a:r>
            <a:r>
              <a:rPr lang="en-US" b="0" dirty="0"/>
              <a:t> Bayes Independence Assumptions</a:t>
            </a:r>
          </a:p>
        </p:txBody>
      </p:sp>
      <p:graphicFrame>
        <p:nvGraphicFramePr>
          <p:cNvPr id="10" name="Object 3"/>
          <p:cNvGraphicFramePr>
            <a:graphicFrameLocks noChangeAspect="1"/>
          </p:cNvGraphicFramePr>
          <p:nvPr>
            <p:extLst>
              <p:ext uri="{D42A27DB-BD31-4B8C-83A1-F6EECF244321}">
                <p14:modId xmlns:p14="http://schemas.microsoft.com/office/powerpoint/2010/main" val="4012656801"/>
              </p:ext>
            </p:extLst>
          </p:nvPr>
        </p:nvGraphicFramePr>
        <p:xfrm>
          <a:off x="2895600" y="1485901"/>
          <a:ext cx="3205162" cy="636587"/>
        </p:xfrm>
        <a:graphic>
          <a:graphicData uri="http://schemas.openxmlformats.org/presentationml/2006/ole">
            <mc:AlternateContent xmlns:mc="http://schemas.openxmlformats.org/markup-compatibility/2006">
              <mc:Choice xmlns:v="urn:schemas-microsoft-com:vml" Requires="v">
                <p:oleObj spid="_x0000_s94273" name="Equation" r:id="rId3" imgW="1079500" imgH="215900" progId="Equation.3">
                  <p:embed/>
                </p:oleObj>
              </mc:Choice>
              <mc:Fallback>
                <p:oleObj name="Equation" r:id="rId3" imgW="1079500" imgH="215900" progId="Equation.3">
                  <p:embed/>
                  <p:pic>
                    <p:nvPicPr>
                      <p:cNvPr id="0" name=""/>
                      <p:cNvPicPr>
                        <a:picLocks noChangeAspect="1" noChangeArrowheads="1"/>
                      </p:cNvPicPr>
                      <p:nvPr/>
                    </p:nvPicPr>
                    <p:blipFill>
                      <a:blip r:embed="rId4"/>
                      <a:srcRect/>
                      <a:stretch>
                        <a:fillRect/>
                      </a:stretch>
                    </p:blipFill>
                    <p:spPr bwMode="auto">
                      <a:xfrm>
                        <a:off x="2895600" y="1485901"/>
                        <a:ext cx="3205162" cy="636587"/>
                      </a:xfrm>
                      <a:prstGeom prst="rect">
                        <a:avLst/>
                      </a:prstGeom>
                      <a:noFill/>
                      <a:ln>
                        <a:noFill/>
                      </a:ln>
                      <a:effectLst/>
                    </p:spPr>
                  </p:pic>
                </p:oleObj>
              </mc:Fallback>
            </mc:AlternateContent>
          </a:graphicData>
        </a:graphic>
      </p:graphicFrame>
      <p:sp>
        <p:nvSpPr>
          <p:cNvPr id="12" name="Rectangle 3"/>
          <p:cNvSpPr>
            <a:spLocks noGrp="1" noChangeArrowheads="1"/>
          </p:cNvSpPr>
          <p:nvPr>
            <p:ph sz="quarter" idx="1"/>
          </p:nvPr>
        </p:nvSpPr>
        <p:spPr>
          <a:xfrm>
            <a:off x="304800" y="2190750"/>
            <a:ext cx="8686800" cy="2590800"/>
          </a:xfrm>
        </p:spPr>
        <p:txBody>
          <a:bodyPr/>
          <a:lstStyle/>
          <a:p>
            <a:r>
              <a:rPr lang="en-US" sz="2800" b="1" dirty="0">
                <a:latin typeface="Calibri" charset="0"/>
                <a:sym typeface="Symbol" charset="2"/>
              </a:rPr>
              <a:t>Bag of Words assumption</a:t>
            </a:r>
            <a:r>
              <a:rPr lang="en-US" sz="2800" dirty="0">
                <a:latin typeface="Calibri" charset="0"/>
                <a:sym typeface="Symbol" charset="2"/>
              </a:rPr>
              <a:t>: Assume position doesn’t matter</a:t>
            </a:r>
          </a:p>
          <a:p>
            <a:r>
              <a:rPr lang="en-US" sz="2800" b="1" dirty="0">
                <a:latin typeface="Calibri" charset="0"/>
                <a:sym typeface="Symbol" charset="2"/>
              </a:rPr>
              <a:t>Conditional Independence</a:t>
            </a:r>
            <a:r>
              <a:rPr lang="en-US" sz="2800" dirty="0">
                <a:latin typeface="Calibri" charset="0"/>
                <a:sym typeface="Symbol" charset="2"/>
              </a:rPr>
              <a:t>: Assume the feature probabilities </a:t>
            </a:r>
            <a:r>
              <a:rPr lang="en-US" sz="2800" i="1" dirty="0">
                <a:latin typeface="Calibri" charset="0"/>
                <a:sym typeface="Symbol" charset="2"/>
              </a:rPr>
              <a:t>P</a:t>
            </a:r>
            <a:r>
              <a:rPr lang="en-US" sz="2800" dirty="0">
                <a:latin typeface="Calibri" charset="0"/>
                <a:sym typeface="Symbol" charset="2"/>
              </a:rPr>
              <a:t>(</a:t>
            </a:r>
            <a:r>
              <a:rPr lang="en-US" sz="2800" i="1" dirty="0" err="1">
                <a:latin typeface="Calibri" charset="0"/>
                <a:sym typeface="Symbol" charset="2"/>
              </a:rPr>
              <a:t>x</a:t>
            </a:r>
            <a:r>
              <a:rPr lang="en-US" sz="2800" i="1" baseline="-25000" dirty="0" err="1">
                <a:latin typeface="Calibri" charset="0"/>
                <a:sym typeface="Symbol" charset="2"/>
              </a:rPr>
              <a:t>i</a:t>
            </a:r>
            <a:r>
              <a:rPr lang="en-US" sz="2800" dirty="0" err="1">
                <a:latin typeface="Calibri" charset="0"/>
                <a:sym typeface="Symbol" charset="2"/>
              </a:rPr>
              <a:t>|</a:t>
            </a:r>
            <a:r>
              <a:rPr lang="en-US" sz="2800" i="1" dirty="0" err="1">
                <a:latin typeface="Calibri" charset="0"/>
                <a:sym typeface="Symbol" charset="2"/>
              </a:rPr>
              <a:t>c</a:t>
            </a:r>
            <a:r>
              <a:rPr lang="en-US" sz="2800" i="1" baseline="-25000" dirty="0" err="1">
                <a:latin typeface="Calibri" charset="0"/>
                <a:sym typeface="Symbol" charset="2"/>
              </a:rPr>
              <a:t>j</a:t>
            </a:r>
            <a:r>
              <a:rPr lang="en-US" sz="2800" dirty="0">
                <a:latin typeface="Calibri" charset="0"/>
                <a:sym typeface="Symbol" charset="2"/>
              </a:rPr>
              <a:t>) are independent given the class </a:t>
            </a:r>
            <a:r>
              <a:rPr lang="en-US" sz="2800" i="1" dirty="0">
                <a:latin typeface="Calibri" charset="0"/>
                <a:sym typeface="Symbol" charset="2"/>
              </a:rPr>
              <a:t>c.</a:t>
            </a:r>
            <a:endParaRPr lang="en-US" sz="2800" i="1" dirty="0">
              <a:latin typeface="Times New Roman" charset="0"/>
            </a:endParaRPr>
          </a:p>
        </p:txBody>
      </p:sp>
      <p:graphicFrame>
        <p:nvGraphicFramePr>
          <p:cNvPr id="13" name="Object 2"/>
          <p:cNvGraphicFramePr>
            <a:graphicFrameLocks noChangeAspect="1"/>
          </p:cNvGraphicFramePr>
          <p:nvPr>
            <p:extLst>
              <p:ext uri="{D42A27DB-BD31-4B8C-83A1-F6EECF244321}">
                <p14:modId xmlns:p14="http://schemas.microsoft.com/office/powerpoint/2010/main" val="4286371050"/>
              </p:ext>
            </p:extLst>
          </p:nvPr>
        </p:nvGraphicFramePr>
        <p:xfrm>
          <a:off x="685801" y="4000501"/>
          <a:ext cx="7826375" cy="482600"/>
        </p:xfrm>
        <a:graphic>
          <a:graphicData uri="http://schemas.openxmlformats.org/presentationml/2006/ole">
            <mc:AlternateContent xmlns:mc="http://schemas.openxmlformats.org/markup-compatibility/2006">
              <mc:Choice xmlns:v="urn:schemas-microsoft-com:vml" Requires="v">
                <p:oleObj spid="_x0000_s94274" name="Equation" r:id="rId5" imgW="3492500" imgH="215900" progId="Equation.3">
                  <p:embed/>
                </p:oleObj>
              </mc:Choice>
              <mc:Fallback>
                <p:oleObj name="Equation" r:id="rId5" imgW="3492500" imgH="215900" progId="Equation.3">
                  <p:embed/>
                  <p:pic>
                    <p:nvPicPr>
                      <p:cNvPr id="0" name=""/>
                      <p:cNvPicPr>
                        <a:picLocks noChangeAspect="1" noChangeArrowheads="1"/>
                      </p:cNvPicPr>
                      <p:nvPr/>
                    </p:nvPicPr>
                    <p:blipFill>
                      <a:blip r:embed="rId6"/>
                      <a:srcRect/>
                      <a:stretch>
                        <a:fillRect/>
                      </a:stretch>
                    </p:blipFill>
                    <p:spPr bwMode="auto">
                      <a:xfrm>
                        <a:off x="685801" y="4000501"/>
                        <a:ext cx="7826375" cy="482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Slide Number Placeholder 1">
            <a:extLst>
              <a:ext uri="{FF2B5EF4-FFF2-40B4-BE49-F238E27FC236}">
                <a16:creationId xmlns:a16="http://schemas.microsoft.com/office/drawing/2014/main" id="{B3C8C9EB-0410-F846-960D-01FFCD50B52D}"/>
              </a:ext>
            </a:extLst>
          </p:cNvPr>
          <p:cNvSpPr>
            <a:spLocks noGrp="1"/>
          </p:cNvSpPr>
          <p:nvPr>
            <p:ph type="sldNum" sz="quarter" idx="12"/>
          </p:nvPr>
        </p:nvSpPr>
        <p:spPr/>
        <p:txBody>
          <a:bodyPr/>
          <a:lstStyle/>
          <a:p>
            <a:pPr>
              <a:defRPr/>
            </a:pPr>
            <a:fld id="{713DD8BE-556E-3440-9013-11CC5588178D}" type="slidenum">
              <a:rPr lang="en-US" smtClean="0"/>
              <a:pPr>
                <a:defRPr/>
              </a:pPr>
              <a:t>26</a:t>
            </a:fld>
            <a:endParaRPr lang="en-US"/>
          </a:p>
        </p:txBody>
      </p:sp>
    </p:spTree>
    <p:extLst>
      <p:ext uri="{BB962C8B-B14F-4D97-AF65-F5344CB8AC3E}">
        <p14:creationId xmlns:p14="http://schemas.microsoft.com/office/powerpoint/2010/main" val="37397404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762000" y="285750"/>
            <a:ext cx="7620000" cy="742950"/>
          </a:xfrm>
        </p:spPr>
        <p:txBody>
          <a:bodyPr/>
          <a:lstStyle/>
          <a:p>
            <a:r>
              <a:rPr lang="en-US" b="0" dirty="0"/>
              <a:t>Multinomial Na</a:t>
            </a:r>
            <a:r>
              <a:rPr lang="fr-FR" b="0" dirty="0" err="1"/>
              <a:t>ï</a:t>
            </a:r>
            <a:r>
              <a:rPr lang="en-US" b="0" dirty="0" err="1"/>
              <a:t>ve</a:t>
            </a:r>
            <a:r>
              <a:rPr lang="en-US" b="0" dirty="0"/>
              <a:t> Bayes Classifier</a:t>
            </a:r>
          </a:p>
        </p:txBody>
      </p:sp>
      <p:graphicFrame>
        <p:nvGraphicFramePr>
          <p:cNvPr id="10" name="Object 3"/>
          <p:cNvGraphicFramePr>
            <a:graphicFrameLocks noChangeAspect="1"/>
          </p:cNvGraphicFramePr>
          <p:nvPr>
            <p:extLst>
              <p:ext uri="{D42A27DB-BD31-4B8C-83A1-F6EECF244321}">
                <p14:modId xmlns:p14="http://schemas.microsoft.com/office/powerpoint/2010/main" val="2502137855"/>
              </p:ext>
            </p:extLst>
          </p:nvPr>
        </p:nvGraphicFramePr>
        <p:xfrm>
          <a:off x="762002" y="1504951"/>
          <a:ext cx="6637337" cy="862013"/>
        </p:xfrm>
        <a:graphic>
          <a:graphicData uri="http://schemas.openxmlformats.org/presentationml/2006/ole">
            <mc:AlternateContent xmlns:mc="http://schemas.openxmlformats.org/markup-compatibility/2006">
              <mc:Choice xmlns:v="urn:schemas-microsoft-com:vml" Requires="v">
                <p:oleObj spid="_x0000_s95297" name="Equation" r:id="rId3" imgW="2235200" imgH="292100" progId="Equation.3">
                  <p:embed/>
                </p:oleObj>
              </mc:Choice>
              <mc:Fallback>
                <p:oleObj name="Equation" r:id="rId3" imgW="2235200" imgH="292100" progId="Equation.3">
                  <p:embed/>
                  <p:pic>
                    <p:nvPicPr>
                      <p:cNvPr id="0" name=""/>
                      <p:cNvPicPr>
                        <a:picLocks noChangeAspect="1" noChangeArrowheads="1"/>
                      </p:cNvPicPr>
                      <p:nvPr/>
                    </p:nvPicPr>
                    <p:blipFill>
                      <a:blip r:embed="rId4"/>
                      <a:srcRect/>
                      <a:stretch>
                        <a:fillRect/>
                      </a:stretch>
                    </p:blipFill>
                    <p:spPr bwMode="auto">
                      <a:xfrm>
                        <a:off x="762002" y="1504951"/>
                        <a:ext cx="6637337" cy="862013"/>
                      </a:xfrm>
                      <a:prstGeom prst="rect">
                        <a:avLst/>
                      </a:prstGeom>
                      <a:noFill/>
                      <a:ln>
                        <a:noFill/>
                      </a:ln>
                      <a:effectLst/>
                    </p:spPr>
                  </p:pic>
                </p:oleObj>
              </mc:Fallback>
            </mc:AlternateContent>
          </a:graphicData>
        </a:graphic>
      </p:graphicFrame>
      <p:graphicFrame>
        <p:nvGraphicFramePr>
          <p:cNvPr id="12" name="Object 2"/>
          <p:cNvGraphicFramePr>
            <a:graphicFrameLocks noChangeAspect="1"/>
          </p:cNvGraphicFramePr>
          <p:nvPr>
            <p:extLst>
              <p:ext uri="{D42A27DB-BD31-4B8C-83A1-F6EECF244321}">
                <p14:modId xmlns:p14="http://schemas.microsoft.com/office/powerpoint/2010/main" val="798586341"/>
              </p:ext>
            </p:extLst>
          </p:nvPr>
        </p:nvGraphicFramePr>
        <p:xfrm>
          <a:off x="914402" y="2730500"/>
          <a:ext cx="5635625" cy="1136650"/>
        </p:xfrm>
        <a:graphic>
          <a:graphicData uri="http://schemas.openxmlformats.org/presentationml/2006/ole">
            <mc:AlternateContent xmlns:mc="http://schemas.openxmlformats.org/markup-compatibility/2006">
              <mc:Choice xmlns:v="urn:schemas-microsoft-com:vml" Requires="v">
                <p:oleObj spid="_x0000_s95298" name="Equation" r:id="rId5" imgW="1828800" imgH="368300" progId="Equation.3">
                  <p:embed/>
                </p:oleObj>
              </mc:Choice>
              <mc:Fallback>
                <p:oleObj name="Equation" r:id="rId5" imgW="1828800" imgH="368300" progId="Equation.3">
                  <p:embed/>
                  <p:pic>
                    <p:nvPicPr>
                      <p:cNvPr id="0" name=""/>
                      <p:cNvPicPr>
                        <a:picLocks noChangeAspect="1" noChangeArrowheads="1"/>
                      </p:cNvPicPr>
                      <p:nvPr/>
                    </p:nvPicPr>
                    <p:blipFill>
                      <a:blip r:embed="rId6"/>
                      <a:srcRect/>
                      <a:stretch>
                        <a:fillRect/>
                      </a:stretch>
                    </p:blipFill>
                    <p:spPr bwMode="auto">
                      <a:xfrm>
                        <a:off x="914402" y="2730500"/>
                        <a:ext cx="5635625" cy="1136650"/>
                      </a:xfrm>
                      <a:prstGeom prst="rect">
                        <a:avLst/>
                      </a:prstGeom>
                      <a:noFill/>
                      <a:ln>
                        <a:noFill/>
                      </a:ln>
                      <a:effectLst/>
                    </p:spPr>
                  </p:pic>
                </p:oleObj>
              </mc:Fallback>
            </mc:AlternateContent>
          </a:graphicData>
        </a:graphic>
      </p:graphicFrame>
      <p:sp>
        <p:nvSpPr>
          <p:cNvPr id="2" name="Slide Number Placeholder 1">
            <a:extLst>
              <a:ext uri="{FF2B5EF4-FFF2-40B4-BE49-F238E27FC236}">
                <a16:creationId xmlns:a16="http://schemas.microsoft.com/office/drawing/2014/main" id="{2AF03D21-2849-8C4C-8738-5E8CD55728EF}"/>
              </a:ext>
            </a:extLst>
          </p:cNvPr>
          <p:cNvSpPr>
            <a:spLocks noGrp="1"/>
          </p:cNvSpPr>
          <p:nvPr>
            <p:ph type="sldNum" sz="quarter" idx="12"/>
          </p:nvPr>
        </p:nvSpPr>
        <p:spPr/>
        <p:txBody>
          <a:bodyPr/>
          <a:lstStyle/>
          <a:p>
            <a:pPr>
              <a:defRPr/>
            </a:pPr>
            <a:fld id="{713DD8BE-556E-3440-9013-11CC5588178D}" type="slidenum">
              <a:rPr lang="en-US" smtClean="0"/>
              <a:pPr>
                <a:defRPr/>
              </a:pPr>
              <a:t>27</a:t>
            </a:fld>
            <a:endParaRPr lang="en-US"/>
          </a:p>
        </p:txBody>
      </p:sp>
    </p:spTree>
    <p:extLst>
      <p:ext uri="{BB962C8B-B14F-4D97-AF65-F5344CB8AC3E}">
        <p14:creationId xmlns:p14="http://schemas.microsoft.com/office/powerpoint/2010/main" val="14910115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457200" y="342900"/>
            <a:ext cx="8305800" cy="742950"/>
          </a:xfrm>
        </p:spPr>
        <p:txBody>
          <a:bodyPr/>
          <a:lstStyle/>
          <a:p>
            <a:r>
              <a:rPr lang="en-US" b="0" dirty="0"/>
              <a:t>Applying Naive Bayes to </a:t>
            </a:r>
            <a:br>
              <a:rPr lang="en-US" b="0" dirty="0"/>
            </a:br>
            <a:r>
              <a:rPr lang="en-US" b="0" dirty="0"/>
              <a:t>Text Classification</a:t>
            </a:r>
          </a:p>
        </p:txBody>
      </p:sp>
      <p:graphicFrame>
        <p:nvGraphicFramePr>
          <p:cNvPr id="5" name="Object 2"/>
          <p:cNvGraphicFramePr>
            <a:graphicFrameLocks noChangeAspect="1"/>
          </p:cNvGraphicFramePr>
          <p:nvPr>
            <p:extLst>
              <p:ext uri="{D42A27DB-BD31-4B8C-83A1-F6EECF244321}">
                <p14:modId xmlns:p14="http://schemas.microsoft.com/office/powerpoint/2010/main" val="1439365716"/>
              </p:ext>
            </p:extLst>
          </p:nvPr>
        </p:nvGraphicFramePr>
        <p:xfrm>
          <a:off x="1371600" y="2457450"/>
          <a:ext cx="6045200" cy="1103313"/>
        </p:xfrm>
        <a:graphic>
          <a:graphicData uri="http://schemas.openxmlformats.org/presentationml/2006/ole">
            <mc:AlternateContent xmlns:mc="http://schemas.openxmlformats.org/markup-compatibility/2006">
              <mc:Choice xmlns:v="urn:schemas-microsoft-com:vml" Requires="v">
                <p:oleObj spid="_x0000_s96290" name="Equation" r:id="rId3" imgW="2146300" imgH="393700" progId="Equation.3">
                  <p:embed/>
                </p:oleObj>
              </mc:Choice>
              <mc:Fallback>
                <p:oleObj name="Equation" r:id="rId3" imgW="2146300" imgH="393700" progId="Equation.3">
                  <p:embed/>
                  <p:pic>
                    <p:nvPicPr>
                      <p:cNvPr id="0" name=""/>
                      <p:cNvPicPr>
                        <a:picLocks noChangeAspect="1" noChangeArrowheads="1"/>
                      </p:cNvPicPr>
                      <p:nvPr/>
                    </p:nvPicPr>
                    <p:blipFill>
                      <a:blip r:embed="rId4"/>
                      <a:srcRect/>
                      <a:stretch>
                        <a:fillRect/>
                      </a:stretch>
                    </p:blipFill>
                    <p:spPr bwMode="auto">
                      <a:xfrm>
                        <a:off x="1371600" y="2457450"/>
                        <a:ext cx="6045200" cy="11033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TextBox 1"/>
          <p:cNvSpPr txBox="1"/>
          <p:nvPr/>
        </p:nvSpPr>
        <p:spPr>
          <a:xfrm>
            <a:off x="685800" y="1581151"/>
            <a:ext cx="8153399" cy="954107"/>
          </a:xfrm>
          <a:prstGeom prst="rect">
            <a:avLst/>
          </a:prstGeom>
          <a:noFill/>
        </p:spPr>
        <p:txBody>
          <a:bodyPr wrap="square" rtlCol="0">
            <a:spAutoFit/>
          </a:bodyPr>
          <a:lstStyle/>
          <a:p>
            <a:pPr eaLnBrk="1" hangingPunct="1"/>
            <a:r>
              <a:rPr lang="en-US" sz="2800" dirty="0">
                <a:solidFill>
                  <a:schemeClr val="tx1"/>
                </a:solidFill>
                <a:latin typeface="Times New Roman" charset="0"/>
              </a:rPr>
              <a:t>positions </a:t>
            </a:r>
            <a:r>
              <a:rPr lang="en-US" sz="2800" dirty="0">
                <a:solidFill>
                  <a:schemeClr val="tx1"/>
                </a:solidFill>
                <a:latin typeface="Calibri" charset="0"/>
                <a:sym typeface="Symbol" charset="0"/>
              </a:rPr>
              <a:t> all word positions in test document      			</a:t>
            </a:r>
            <a:endParaRPr lang="en-US" sz="2800" i="1" dirty="0">
              <a:solidFill>
                <a:schemeClr val="tx1"/>
              </a:solidFill>
              <a:latin typeface="Times New Roman" charset="0"/>
            </a:endParaRPr>
          </a:p>
        </p:txBody>
      </p:sp>
      <p:sp>
        <p:nvSpPr>
          <p:cNvPr id="3" name="Slide Number Placeholder 2">
            <a:extLst>
              <a:ext uri="{FF2B5EF4-FFF2-40B4-BE49-F238E27FC236}">
                <a16:creationId xmlns:a16="http://schemas.microsoft.com/office/drawing/2014/main" id="{CA5670E1-B769-6B4C-A066-09B7482978A3}"/>
              </a:ext>
            </a:extLst>
          </p:cNvPr>
          <p:cNvSpPr>
            <a:spLocks noGrp="1"/>
          </p:cNvSpPr>
          <p:nvPr>
            <p:ph type="sldNum" sz="quarter" idx="12"/>
          </p:nvPr>
        </p:nvSpPr>
        <p:spPr/>
        <p:txBody>
          <a:bodyPr/>
          <a:lstStyle/>
          <a:p>
            <a:pPr>
              <a:defRPr/>
            </a:pPr>
            <a:fld id="{713DD8BE-556E-3440-9013-11CC5588178D}" type="slidenum">
              <a:rPr lang="en-US" smtClean="0"/>
              <a:pPr>
                <a:defRPr/>
              </a:pPr>
              <a:t>28</a:t>
            </a:fld>
            <a:endParaRPr lang="en-US"/>
          </a:p>
        </p:txBody>
      </p:sp>
    </p:spTree>
    <p:extLst>
      <p:ext uri="{BB962C8B-B14F-4D97-AF65-F5344CB8AC3E}">
        <p14:creationId xmlns:p14="http://schemas.microsoft.com/office/powerpoint/2010/main" val="82653775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838200" y="171450"/>
            <a:ext cx="7467600" cy="742950"/>
          </a:xfrm>
        </p:spPr>
        <p:txBody>
          <a:bodyPr/>
          <a:lstStyle/>
          <a:p>
            <a:pPr eaLnBrk="1" hangingPunct="1"/>
            <a:r>
              <a:rPr lang="en-US" b="0" dirty="0">
                <a:latin typeface="Calibri" charset="0"/>
                <a:ea typeface="ＭＳ Ｐゴシック" charset="0"/>
                <a:cs typeface="ＭＳ Ｐゴシック" charset="0"/>
              </a:rPr>
              <a:t>Learning a Na</a:t>
            </a:r>
            <a:r>
              <a:rPr lang="fr-FR" b="0" dirty="0" err="1">
                <a:latin typeface="Calibri" charset="0"/>
                <a:ea typeface="ＭＳ Ｐゴシック" charset="0"/>
                <a:cs typeface="ＭＳ Ｐゴシック" charset="0"/>
              </a:rPr>
              <a:t>ï</a:t>
            </a:r>
            <a:r>
              <a:rPr lang="en-US" b="0" dirty="0" err="1">
                <a:latin typeface="Calibri" charset="0"/>
                <a:ea typeface="ＭＳ Ｐゴシック" charset="0"/>
                <a:cs typeface="ＭＳ Ｐゴシック" charset="0"/>
              </a:rPr>
              <a:t>ve</a:t>
            </a:r>
            <a:r>
              <a:rPr lang="en-US" b="0" dirty="0">
                <a:latin typeface="Calibri" charset="0"/>
                <a:ea typeface="ＭＳ Ｐゴシック" charset="0"/>
                <a:cs typeface="ＭＳ Ｐゴシック" charset="0"/>
              </a:rPr>
              <a:t> Bayes Model</a:t>
            </a:r>
          </a:p>
        </p:txBody>
      </p:sp>
      <p:sp>
        <p:nvSpPr>
          <p:cNvPr id="41986" name="Rectangle 3"/>
          <p:cNvSpPr>
            <a:spLocks noGrp="1" noChangeArrowheads="1"/>
          </p:cNvSpPr>
          <p:nvPr>
            <p:ph type="body" idx="1"/>
          </p:nvPr>
        </p:nvSpPr>
        <p:spPr>
          <a:xfrm>
            <a:off x="533400" y="1028700"/>
            <a:ext cx="8077200" cy="1447800"/>
          </a:xfrm>
        </p:spPr>
        <p:txBody>
          <a:bodyPr/>
          <a:lstStyle/>
          <a:p>
            <a:pPr eaLnBrk="1" hangingPunct="1"/>
            <a:r>
              <a:rPr lang="en-US" sz="3200" dirty="0">
                <a:latin typeface="Calibri" charset="0"/>
                <a:ea typeface="ＭＳ Ｐゴシック" charset="0"/>
                <a:cs typeface="ＭＳ Ｐゴシック" charset="0"/>
              </a:rPr>
              <a:t>First attempt: maximum likelihood estimates</a:t>
            </a:r>
          </a:p>
          <a:p>
            <a:pPr lvl="1" eaLnBrk="1" hangingPunct="1"/>
            <a:r>
              <a:rPr lang="en-US" dirty="0">
                <a:latin typeface="Calibri" charset="0"/>
              </a:rPr>
              <a:t>S</a:t>
            </a:r>
            <a:r>
              <a:rPr lang="en-US" sz="2800" dirty="0">
                <a:latin typeface="Calibri" charset="0"/>
                <a:ea typeface="ＭＳ Ｐゴシック" charset="0"/>
              </a:rPr>
              <a:t>imply use the frequencies in the data</a:t>
            </a:r>
          </a:p>
        </p:txBody>
      </p:sp>
      <p:graphicFrame>
        <p:nvGraphicFramePr>
          <p:cNvPr id="60" name="Object 2"/>
          <p:cNvGraphicFramePr>
            <a:graphicFrameLocks noChangeAspect="1"/>
          </p:cNvGraphicFramePr>
          <p:nvPr>
            <p:extLst>
              <p:ext uri="{D42A27DB-BD31-4B8C-83A1-F6EECF244321}">
                <p14:modId xmlns:p14="http://schemas.microsoft.com/office/powerpoint/2010/main" val="2874946264"/>
              </p:ext>
            </p:extLst>
          </p:nvPr>
        </p:nvGraphicFramePr>
        <p:xfrm>
          <a:off x="2667001" y="3257551"/>
          <a:ext cx="3870769" cy="1292846"/>
        </p:xfrm>
        <a:graphic>
          <a:graphicData uri="http://schemas.openxmlformats.org/presentationml/2006/ole">
            <mc:AlternateContent xmlns:mc="http://schemas.openxmlformats.org/markup-compatibility/2006">
              <mc:Choice xmlns:v="urn:schemas-microsoft-com:vml" Requires="v">
                <p:oleObj spid="_x0000_s97345" name="Equation" r:id="rId3" imgW="1739900" imgH="584200" progId="Equation.3">
                  <p:embed/>
                </p:oleObj>
              </mc:Choice>
              <mc:Fallback>
                <p:oleObj name="Equation" r:id="rId3" imgW="1739900" imgH="584200" progId="Equation.3">
                  <p:embed/>
                  <p:pic>
                    <p:nvPicPr>
                      <p:cNvPr id="0" name=""/>
                      <p:cNvPicPr>
                        <a:picLocks noChangeAspect="1" noChangeArrowheads="1"/>
                      </p:cNvPicPr>
                      <p:nvPr/>
                    </p:nvPicPr>
                    <p:blipFill>
                      <a:blip r:embed="rId4"/>
                      <a:srcRect/>
                      <a:stretch>
                        <a:fillRect/>
                      </a:stretch>
                    </p:blipFill>
                    <p:spPr bwMode="auto">
                      <a:xfrm>
                        <a:off x="2667001" y="3257551"/>
                        <a:ext cx="3870769" cy="1292846"/>
                      </a:xfrm>
                      <a:prstGeom prst="rect">
                        <a:avLst/>
                      </a:prstGeom>
                      <a:noFill/>
                      <a:ln>
                        <a:noFill/>
                      </a:ln>
                      <a:effectLst/>
                      <a:extLst/>
                    </p:spPr>
                  </p:pic>
                </p:oleObj>
              </mc:Fallback>
            </mc:AlternateContent>
          </a:graphicData>
        </a:graphic>
      </p:graphicFrame>
      <p:graphicFrame>
        <p:nvGraphicFramePr>
          <p:cNvPr id="61" name="Object 3"/>
          <p:cNvGraphicFramePr>
            <a:graphicFrameLocks noChangeAspect="1"/>
          </p:cNvGraphicFramePr>
          <p:nvPr>
            <p:extLst>
              <p:ext uri="{D42A27DB-BD31-4B8C-83A1-F6EECF244321}">
                <p14:modId xmlns:p14="http://schemas.microsoft.com/office/powerpoint/2010/main" val="166961488"/>
              </p:ext>
            </p:extLst>
          </p:nvPr>
        </p:nvGraphicFramePr>
        <p:xfrm>
          <a:off x="2819401" y="2114550"/>
          <a:ext cx="3524249" cy="980695"/>
        </p:xfrm>
        <a:graphic>
          <a:graphicData uri="http://schemas.openxmlformats.org/presentationml/2006/ole">
            <mc:AlternateContent xmlns:mc="http://schemas.openxmlformats.org/markup-compatibility/2006">
              <mc:Choice xmlns:v="urn:schemas-microsoft-com:vml" Requires="v">
                <p:oleObj spid="_x0000_s97346" name="Equation" r:id="rId5" imgW="1587500" imgH="444500" progId="Equation.3">
                  <p:embed/>
                </p:oleObj>
              </mc:Choice>
              <mc:Fallback>
                <p:oleObj name="Equation" r:id="rId5" imgW="1587500" imgH="444500" progId="Equation.3">
                  <p:embed/>
                  <p:pic>
                    <p:nvPicPr>
                      <p:cNvPr id="0" name=""/>
                      <p:cNvPicPr>
                        <a:picLocks noChangeAspect="1" noChangeArrowheads="1"/>
                      </p:cNvPicPr>
                      <p:nvPr/>
                    </p:nvPicPr>
                    <p:blipFill>
                      <a:blip r:embed="rId6"/>
                      <a:srcRect/>
                      <a:stretch>
                        <a:fillRect/>
                      </a:stretch>
                    </p:blipFill>
                    <p:spPr bwMode="auto">
                      <a:xfrm>
                        <a:off x="2819401" y="2114550"/>
                        <a:ext cx="3524249" cy="980695"/>
                      </a:xfrm>
                      <a:prstGeom prst="rect">
                        <a:avLst/>
                      </a:prstGeom>
                      <a:noFill/>
                      <a:ln>
                        <a:noFill/>
                      </a:ln>
                      <a:effectLst/>
                      <a:extLst/>
                    </p:spPr>
                  </p:pic>
                </p:oleObj>
              </mc:Fallback>
            </mc:AlternateContent>
          </a:graphicData>
        </a:graphic>
      </p:graphicFrame>
      <p:sp>
        <p:nvSpPr>
          <p:cNvPr id="2" name="Slide Number Placeholder 1">
            <a:extLst>
              <a:ext uri="{FF2B5EF4-FFF2-40B4-BE49-F238E27FC236}">
                <a16:creationId xmlns:a16="http://schemas.microsoft.com/office/drawing/2014/main" id="{B3C2A655-9BBA-6A4F-B1EA-31A3382CAECB}"/>
              </a:ext>
            </a:extLst>
          </p:cNvPr>
          <p:cNvSpPr>
            <a:spLocks noGrp="1"/>
          </p:cNvSpPr>
          <p:nvPr>
            <p:ph type="sldNum" sz="quarter" idx="12"/>
          </p:nvPr>
        </p:nvSpPr>
        <p:spPr/>
        <p:txBody>
          <a:bodyPr/>
          <a:lstStyle/>
          <a:p>
            <a:pPr>
              <a:defRPr/>
            </a:pPr>
            <a:fld id="{713DD8BE-556E-3440-9013-11CC5588178D}" type="slidenum">
              <a:rPr lang="en-US" smtClean="0"/>
              <a:pPr>
                <a:defRPr/>
              </a:pPr>
              <a:t>29</a:t>
            </a:fld>
            <a:endParaRPr lang="en-US"/>
          </a:p>
        </p:txBody>
      </p:sp>
    </p:spTree>
    <p:extLst>
      <p:ext uri="{BB962C8B-B14F-4D97-AF65-F5344CB8AC3E}">
        <p14:creationId xmlns:p14="http://schemas.microsoft.com/office/powerpoint/2010/main" val="196270469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AE91-5ADE-D549-B8E8-ED4DCC3200EB}"/>
              </a:ext>
            </a:extLst>
          </p:cNvPr>
          <p:cNvSpPr>
            <a:spLocks noGrp="1"/>
          </p:cNvSpPr>
          <p:nvPr>
            <p:ph type="title"/>
          </p:nvPr>
        </p:nvSpPr>
        <p:spPr/>
        <p:txBody>
          <a:bodyPr/>
          <a:lstStyle/>
          <a:p>
            <a:r>
              <a:rPr lang="en-US" b="0" dirty="0"/>
              <a:t>After Class Today</a:t>
            </a:r>
          </a:p>
        </p:txBody>
      </p:sp>
      <p:sp>
        <p:nvSpPr>
          <p:cNvPr id="6" name="Slide Number Placeholder 5">
            <a:extLst>
              <a:ext uri="{FF2B5EF4-FFF2-40B4-BE49-F238E27FC236}">
                <a16:creationId xmlns:a16="http://schemas.microsoft.com/office/drawing/2014/main" id="{9995B437-8AA1-0148-ADB5-EC083FFDC413}"/>
              </a:ext>
            </a:extLst>
          </p:cNvPr>
          <p:cNvSpPr>
            <a:spLocks noGrp="1"/>
          </p:cNvSpPr>
          <p:nvPr>
            <p:ph type="sldNum" sz="quarter" idx="12"/>
          </p:nvPr>
        </p:nvSpPr>
        <p:spPr/>
        <p:txBody>
          <a:bodyPr/>
          <a:lstStyle/>
          <a:p>
            <a:pPr>
              <a:defRPr/>
            </a:pPr>
            <a:fld id="{713DD8BE-556E-3440-9013-11CC5588178D}" type="slidenum">
              <a:rPr lang="en-US" smtClean="0"/>
              <a:pPr>
                <a:defRPr/>
              </a:pPr>
              <a:t>3</a:t>
            </a:fld>
            <a:endParaRPr lang="en-US"/>
          </a:p>
        </p:txBody>
      </p:sp>
      <p:pic>
        <p:nvPicPr>
          <p:cNvPr id="7" name="Picture 6">
            <a:extLst>
              <a:ext uri="{FF2B5EF4-FFF2-40B4-BE49-F238E27FC236}">
                <a16:creationId xmlns:a16="http://schemas.microsoft.com/office/drawing/2014/main" id="{0807238D-8F34-6A40-8C76-E90105828625}"/>
              </a:ext>
            </a:extLst>
          </p:cNvPr>
          <p:cNvPicPr>
            <a:picLocks noChangeAspect="1"/>
          </p:cNvPicPr>
          <p:nvPr/>
        </p:nvPicPr>
        <p:blipFill>
          <a:blip r:embed="rId2"/>
          <a:stretch>
            <a:fillRect/>
          </a:stretch>
        </p:blipFill>
        <p:spPr>
          <a:xfrm>
            <a:off x="2969418" y="825393"/>
            <a:ext cx="3128963" cy="4171950"/>
          </a:xfrm>
          <a:prstGeom prst="rect">
            <a:avLst/>
          </a:prstGeom>
        </p:spPr>
      </p:pic>
    </p:spTree>
    <p:extLst>
      <p:ext uri="{BB962C8B-B14F-4D97-AF65-F5344CB8AC3E}">
        <p14:creationId xmlns:p14="http://schemas.microsoft.com/office/powerpoint/2010/main" val="470721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4"/>
          <p:cNvSpPr>
            <a:spLocks noGrp="1" noChangeArrowheads="1"/>
          </p:cNvSpPr>
          <p:nvPr>
            <p:ph type="body" idx="1"/>
          </p:nvPr>
        </p:nvSpPr>
        <p:spPr>
          <a:xfrm>
            <a:off x="457200" y="3028950"/>
            <a:ext cx="8305800" cy="1600200"/>
          </a:xfrm>
        </p:spPr>
        <p:txBody>
          <a:bodyPr/>
          <a:lstStyle/>
          <a:p>
            <a:pPr>
              <a:lnSpc>
                <a:spcPct val="90000"/>
              </a:lnSpc>
            </a:pPr>
            <a:r>
              <a:rPr lang="en-US" dirty="0">
                <a:ea typeface="ＭＳ Ｐゴシック" charset="0"/>
                <a:cs typeface="Calibri"/>
              </a:rPr>
              <a:t>Create one large document for topic </a:t>
            </a:r>
            <a:r>
              <a:rPr lang="en-US" i="1" dirty="0">
                <a:ea typeface="ＭＳ Ｐゴシック" charset="0"/>
                <a:cs typeface="Calibri"/>
              </a:rPr>
              <a:t>j</a:t>
            </a:r>
            <a:r>
              <a:rPr lang="en-US" dirty="0">
                <a:ea typeface="ＭＳ Ｐゴシック" charset="0"/>
                <a:cs typeface="Calibri"/>
              </a:rPr>
              <a:t> by concatenating all docs in this topic</a:t>
            </a:r>
          </a:p>
          <a:p>
            <a:pPr lvl="1">
              <a:lnSpc>
                <a:spcPct val="90000"/>
              </a:lnSpc>
            </a:pPr>
            <a:r>
              <a:rPr lang="en-US" sz="2400" dirty="0">
                <a:ea typeface="ＭＳ Ｐゴシック" charset="0"/>
                <a:cs typeface="Calibri"/>
              </a:rPr>
              <a:t>Use frequency of </a:t>
            </a:r>
            <a:r>
              <a:rPr lang="en-US" sz="2400" i="1" dirty="0">
                <a:ea typeface="ＭＳ Ｐゴシック" charset="0"/>
                <a:cs typeface="Calibri"/>
              </a:rPr>
              <a:t>w</a:t>
            </a:r>
            <a:r>
              <a:rPr lang="en-US" sz="2400" dirty="0">
                <a:ea typeface="ＭＳ Ｐゴシック" charset="0"/>
                <a:cs typeface="Calibri"/>
              </a:rPr>
              <a:t> in mega-document</a:t>
            </a:r>
            <a:endParaRPr lang="en-US" sz="24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p:txBody>
      </p:sp>
      <p:sp>
        <p:nvSpPr>
          <p:cNvPr id="58370" name="Rectangle 2"/>
          <p:cNvSpPr>
            <a:spLocks noGrp="1" noChangeArrowheads="1"/>
          </p:cNvSpPr>
          <p:nvPr>
            <p:ph type="title"/>
          </p:nvPr>
        </p:nvSpPr>
        <p:spPr>
          <a:xfrm>
            <a:off x="76200" y="0"/>
            <a:ext cx="8915400" cy="800100"/>
          </a:xfrm>
        </p:spPr>
        <p:txBody>
          <a:bodyPr/>
          <a:lstStyle/>
          <a:p>
            <a:pPr eaLnBrk="1" hangingPunct="1"/>
            <a:r>
              <a:rPr lang="en-US" sz="5400" b="0" dirty="0">
                <a:latin typeface="Calibri" charset="0"/>
                <a:ea typeface="ＭＳ Ｐゴシック" charset="0"/>
                <a:cs typeface="ＭＳ Ｐゴシック" charset="0"/>
              </a:rPr>
              <a:t>Parameter Estimation</a:t>
            </a:r>
          </a:p>
        </p:txBody>
      </p:sp>
      <p:sp>
        <p:nvSpPr>
          <p:cNvPr id="58373" name="Text Box 6"/>
          <p:cNvSpPr txBox="1">
            <a:spLocks noChangeArrowheads="1"/>
          </p:cNvSpPr>
          <p:nvPr/>
        </p:nvSpPr>
        <p:spPr bwMode="auto">
          <a:xfrm>
            <a:off x="3886200" y="1885950"/>
            <a:ext cx="5257800" cy="830997"/>
          </a:xfrm>
          <a:prstGeom prst="rect">
            <a:avLst/>
          </a:prstGeom>
          <a:ln/>
          <a:extLst/>
        </p:spPr>
        <p:style>
          <a:lnRef idx="1">
            <a:schemeClr val="accent1"/>
          </a:lnRef>
          <a:fillRef idx="3">
            <a:schemeClr val="accent1"/>
          </a:fillRef>
          <a:effectRef idx="2">
            <a:schemeClr val="accent1"/>
          </a:effectRef>
          <a:fontRef idx="minor">
            <a:schemeClr val="lt1"/>
          </a:fontRef>
        </p:style>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algn="ctr"/>
            <a:r>
              <a:rPr lang="en-US" dirty="0">
                <a:latin typeface="Calibri"/>
                <a:cs typeface="Calibri"/>
              </a:rPr>
              <a:t>Fraction of times word </a:t>
            </a:r>
            <a:r>
              <a:rPr lang="en-US" i="1" dirty="0" err="1">
                <a:latin typeface="Calibri"/>
                <a:cs typeface="Calibri"/>
              </a:rPr>
              <a:t>w</a:t>
            </a:r>
            <a:r>
              <a:rPr lang="en-US" i="1" baseline="-25000" dirty="0" err="1">
                <a:latin typeface="Calibri"/>
                <a:cs typeface="Calibri"/>
              </a:rPr>
              <a:t>i</a:t>
            </a:r>
            <a:r>
              <a:rPr lang="en-US" dirty="0">
                <a:latin typeface="Calibri"/>
                <a:cs typeface="Calibri"/>
              </a:rPr>
              <a:t> appears </a:t>
            </a:r>
          </a:p>
          <a:p>
            <a:pPr algn="ctr"/>
            <a:r>
              <a:rPr lang="en-US" dirty="0">
                <a:latin typeface="Calibri"/>
                <a:cs typeface="Calibri"/>
              </a:rPr>
              <a:t>among all words in documents of topic </a:t>
            </a:r>
            <a:r>
              <a:rPr lang="en-US" i="1" dirty="0" err="1">
                <a:latin typeface="Calibri"/>
                <a:cs typeface="Calibri"/>
              </a:rPr>
              <a:t>c</a:t>
            </a:r>
            <a:r>
              <a:rPr lang="en-US" i="1" baseline="-25000" dirty="0" err="1">
                <a:latin typeface="Calibri"/>
                <a:cs typeface="Calibri"/>
              </a:rPr>
              <a:t>j</a:t>
            </a:r>
            <a:endParaRPr lang="en-US" i="1" baseline="-25000" dirty="0">
              <a:latin typeface="Calibri"/>
              <a:cs typeface="Calibri"/>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1538810668"/>
              </p:ext>
            </p:extLst>
          </p:nvPr>
        </p:nvGraphicFramePr>
        <p:xfrm>
          <a:off x="36689" y="895350"/>
          <a:ext cx="4333172" cy="1447290"/>
        </p:xfrm>
        <a:graphic>
          <a:graphicData uri="http://schemas.openxmlformats.org/presentationml/2006/ole">
            <mc:AlternateContent xmlns:mc="http://schemas.openxmlformats.org/markup-compatibility/2006">
              <mc:Choice xmlns:v="urn:schemas-microsoft-com:vml" Requires="v">
                <p:oleObj spid="_x0000_s98339" name="Equation" r:id="rId3" imgW="1739900" imgH="584200" progId="Equation.3">
                  <p:embed/>
                </p:oleObj>
              </mc:Choice>
              <mc:Fallback>
                <p:oleObj name="Equation" r:id="rId3" imgW="1739900" imgH="584200" progId="Equation.3">
                  <p:embed/>
                  <p:pic>
                    <p:nvPicPr>
                      <p:cNvPr id="0" name=""/>
                      <p:cNvPicPr>
                        <a:picLocks noChangeAspect="1" noChangeArrowheads="1"/>
                      </p:cNvPicPr>
                      <p:nvPr/>
                    </p:nvPicPr>
                    <p:blipFill>
                      <a:blip r:embed="rId4"/>
                      <a:srcRect/>
                      <a:stretch>
                        <a:fillRect/>
                      </a:stretch>
                    </p:blipFill>
                    <p:spPr bwMode="auto">
                      <a:xfrm>
                        <a:off x="36689" y="895350"/>
                        <a:ext cx="4333172" cy="1447290"/>
                      </a:xfrm>
                      <a:prstGeom prst="rect">
                        <a:avLst/>
                      </a:prstGeom>
                      <a:noFill/>
                      <a:ln>
                        <a:noFill/>
                      </a:ln>
                      <a:effectLst/>
                      <a:extLst/>
                    </p:spPr>
                  </p:pic>
                </p:oleObj>
              </mc:Fallback>
            </mc:AlternateContent>
          </a:graphicData>
        </a:graphic>
      </p:graphicFrame>
      <p:sp>
        <p:nvSpPr>
          <p:cNvPr id="2" name="Slide Number Placeholder 1">
            <a:extLst>
              <a:ext uri="{FF2B5EF4-FFF2-40B4-BE49-F238E27FC236}">
                <a16:creationId xmlns:a16="http://schemas.microsoft.com/office/drawing/2014/main" id="{B051427C-3CE6-7448-BE7B-A96DF09EDE8F}"/>
              </a:ext>
            </a:extLst>
          </p:cNvPr>
          <p:cNvSpPr>
            <a:spLocks noGrp="1"/>
          </p:cNvSpPr>
          <p:nvPr>
            <p:ph type="sldNum" sz="quarter" idx="12"/>
          </p:nvPr>
        </p:nvSpPr>
        <p:spPr/>
        <p:txBody>
          <a:bodyPr/>
          <a:lstStyle/>
          <a:p>
            <a:pPr>
              <a:defRPr/>
            </a:pPr>
            <a:fld id="{713DD8BE-556E-3440-9013-11CC5588178D}" type="slidenum">
              <a:rPr lang="en-US" smtClean="0"/>
              <a:pPr>
                <a:defRPr/>
              </a:pPr>
              <a:t>30</a:t>
            </a:fld>
            <a:endParaRPr lang="en-US"/>
          </a:p>
        </p:txBody>
      </p:sp>
    </p:spTree>
    <p:extLst>
      <p:ext uri="{BB962C8B-B14F-4D97-AF65-F5344CB8AC3E}">
        <p14:creationId xmlns:p14="http://schemas.microsoft.com/office/powerpoint/2010/main" val="329726420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sz="4400" b="0" dirty="0">
                <a:latin typeface="Calibri" charset="0"/>
                <a:ea typeface="ＭＳ Ｐゴシック" charset="0"/>
                <a:cs typeface="ＭＳ Ｐゴシック" charset="0"/>
              </a:rPr>
              <a:t>Problem with Maximum Likelihood</a:t>
            </a:r>
          </a:p>
        </p:txBody>
      </p:sp>
      <p:sp>
        <p:nvSpPr>
          <p:cNvPr id="43010" name="Rectangle 4"/>
          <p:cNvSpPr>
            <a:spLocks noGrp="1" noChangeArrowheads="1"/>
          </p:cNvSpPr>
          <p:nvPr>
            <p:ph type="body" sz="half" idx="4294967295"/>
          </p:nvPr>
        </p:nvSpPr>
        <p:spPr>
          <a:xfrm>
            <a:off x="457200" y="971550"/>
            <a:ext cx="8077200" cy="1771650"/>
          </a:xfrm>
        </p:spPr>
        <p:txBody>
          <a:bodyPr/>
          <a:lstStyle/>
          <a:p>
            <a:pPr eaLnBrk="1" hangingPunct="1">
              <a:lnSpc>
                <a:spcPct val="90000"/>
              </a:lnSpc>
            </a:pPr>
            <a:r>
              <a:rPr lang="en-US" dirty="0">
                <a:latin typeface="Calibri" charset="0"/>
                <a:ea typeface="ＭＳ Ｐゴシック" charset="0"/>
                <a:cs typeface="ＭＳ Ｐゴシック" charset="0"/>
              </a:rPr>
              <a:t>What if we have no training documents with the word </a:t>
            </a:r>
            <a:r>
              <a:rPr lang="en-US" i="1" dirty="0">
                <a:latin typeface="Calibri" charset="0"/>
                <a:ea typeface="ＭＳ Ｐゴシック" charset="0"/>
                <a:cs typeface="ＭＳ Ｐゴシック" charset="0"/>
              </a:rPr>
              <a:t>fantastic</a:t>
            </a:r>
            <a:r>
              <a:rPr lang="en-US" b="1" dirty="0">
                <a:latin typeface="Calibri" charset="0"/>
                <a:ea typeface="ＭＳ Ｐゴシック" charset="0"/>
                <a:cs typeface="ＭＳ Ｐゴシック" charset="0"/>
              </a:rPr>
              <a:t> </a:t>
            </a:r>
            <a:r>
              <a:rPr lang="en-US" dirty="0">
                <a:latin typeface="Calibri" charset="0"/>
                <a:ea typeface="ＭＳ Ｐゴシック" charset="0"/>
                <a:cs typeface="ＭＳ Ｐゴシック" charset="0"/>
              </a:rPr>
              <a:t>and classified in the topic positive?</a:t>
            </a:r>
          </a:p>
          <a:p>
            <a:pPr lvl="1" eaLnBrk="1" hangingPunct="1">
              <a:lnSpc>
                <a:spcPct val="90000"/>
              </a:lnSpc>
            </a:pPr>
            <a:endParaRPr lang="en-US" dirty="0">
              <a:latin typeface="Calibri" charset="0"/>
              <a:ea typeface="ＭＳ Ｐゴシック" charset="0"/>
            </a:endParaRPr>
          </a:p>
          <a:p>
            <a:pPr lvl="1" eaLnBrk="1" hangingPunct="1">
              <a:lnSpc>
                <a:spcPct val="90000"/>
              </a:lnSpc>
            </a:pPr>
            <a:endParaRPr lang="en-US" dirty="0">
              <a:latin typeface="Calibri" charset="0"/>
              <a:ea typeface="ＭＳ Ｐゴシック" charset="0"/>
            </a:endParaRPr>
          </a:p>
          <a:p>
            <a:pPr marL="0" indent="0" eaLnBrk="1" hangingPunct="1">
              <a:lnSpc>
                <a:spcPct val="90000"/>
              </a:lnSpc>
              <a:buNone/>
            </a:pPr>
            <a:endParaRPr lang="en-US" dirty="0">
              <a:latin typeface="Calibri" charset="0"/>
              <a:ea typeface="ＭＳ Ｐゴシック" charset="0"/>
            </a:endParaRPr>
          </a:p>
          <a:p>
            <a:pPr marL="0" indent="0" eaLnBrk="1" hangingPunct="1">
              <a:lnSpc>
                <a:spcPct val="90000"/>
              </a:lnSpc>
              <a:buNone/>
            </a:pPr>
            <a:endParaRPr lang="en-US" sz="600" dirty="0">
              <a:latin typeface="Calibri" charset="0"/>
              <a:ea typeface="ＭＳ Ｐゴシック" charset="0"/>
              <a:cs typeface="ＭＳ Ｐゴシック" charset="0"/>
            </a:endParaRPr>
          </a:p>
          <a:p>
            <a:pPr eaLnBrk="1" hangingPunct="1">
              <a:lnSpc>
                <a:spcPct val="90000"/>
              </a:lnSpc>
            </a:pPr>
            <a:r>
              <a:rPr lang="en-US" dirty="0">
                <a:latin typeface="Calibri" charset="0"/>
                <a:ea typeface="ＭＳ Ｐゴシック" charset="0"/>
                <a:cs typeface="ＭＳ Ｐゴシック" charset="0"/>
              </a:rPr>
              <a:t>Zero probabilities cannot be conditioned away, no matter the other evidence!</a:t>
            </a:r>
          </a:p>
        </p:txBody>
      </p:sp>
      <p:graphicFrame>
        <p:nvGraphicFramePr>
          <p:cNvPr id="43011" name="Object 2"/>
          <p:cNvGraphicFramePr>
            <a:graphicFrameLocks noGrp="1" noChangeAspect="1"/>
          </p:cNvGraphicFramePr>
          <p:nvPr>
            <p:ph sz="half" idx="4294967295"/>
            <p:extLst>
              <p:ext uri="{D42A27DB-BD31-4B8C-83A1-F6EECF244321}">
                <p14:modId xmlns:p14="http://schemas.microsoft.com/office/powerpoint/2010/main" val="3769876603"/>
              </p:ext>
            </p:extLst>
          </p:nvPr>
        </p:nvGraphicFramePr>
        <p:xfrm>
          <a:off x="1066800" y="2495550"/>
          <a:ext cx="7966004" cy="1235075"/>
        </p:xfrm>
        <a:graphic>
          <a:graphicData uri="http://schemas.openxmlformats.org/presentationml/2006/ole">
            <mc:AlternateContent xmlns:mc="http://schemas.openxmlformats.org/markup-compatibility/2006">
              <mc:Choice xmlns:v="urn:schemas-microsoft-com:vml" Requires="v">
                <p:oleObj spid="_x0000_s99367" name="Equation" r:id="rId3" imgW="3683000" imgH="571500" progId="Equation.3">
                  <p:embed/>
                </p:oleObj>
              </mc:Choice>
              <mc:Fallback>
                <p:oleObj name="Equation" r:id="rId3" imgW="3683000" imgH="571500" progId="Equation.3">
                  <p:embed/>
                  <p:pic>
                    <p:nvPicPr>
                      <p:cNvPr id="0" name=""/>
                      <p:cNvPicPr>
                        <a:picLocks noChangeAspect="1" noChangeArrowheads="1"/>
                      </p:cNvPicPr>
                      <p:nvPr/>
                    </p:nvPicPr>
                    <p:blipFill>
                      <a:blip r:embed="rId4"/>
                      <a:srcRect/>
                      <a:stretch>
                        <a:fillRect/>
                      </a:stretch>
                    </p:blipFill>
                    <p:spPr bwMode="auto">
                      <a:xfrm>
                        <a:off x="1066800" y="2495550"/>
                        <a:ext cx="7966004" cy="1235075"/>
                      </a:xfrm>
                      <a:prstGeom prst="rect">
                        <a:avLst/>
                      </a:prstGeom>
                      <a:noFill/>
                      <a:ln>
                        <a:noFill/>
                      </a:ln>
                      <a:extLst/>
                    </p:spPr>
                  </p:pic>
                </p:oleObj>
              </mc:Fallback>
            </mc:AlternateContent>
          </a:graphicData>
        </a:graphic>
      </p:graphicFrame>
      <p:sp>
        <p:nvSpPr>
          <p:cNvPr id="2" name="Slide Number Placeholder 1">
            <a:extLst>
              <a:ext uri="{FF2B5EF4-FFF2-40B4-BE49-F238E27FC236}">
                <a16:creationId xmlns:a16="http://schemas.microsoft.com/office/drawing/2014/main" id="{9709338D-24C8-314D-A3C6-9ADC44CB2F64}"/>
              </a:ext>
            </a:extLst>
          </p:cNvPr>
          <p:cNvSpPr>
            <a:spLocks noGrp="1"/>
          </p:cNvSpPr>
          <p:nvPr>
            <p:ph type="sldNum" sz="quarter" idx="12"/>
          </p:nvPr>
        </p:nvSpPr>
        <p:spPr/>
        <p:txBody>
          <a:bodyPr/>
          <a:lstStyle/>
          <a:p>
            <a:pPr>
              <a:defRPr/>
            </a:pPr>
            <a:fld id="{B7481FBC-BDB1-AE46-BF76-0BAAF627DB7C}" type="slidenum">
              <a:rPr lang="en-US" smtClean="0"/>
              <a:pPr>
                <a:defRPr/>
              </a:pPr>
              <a:t>31</a:t>
            </a:fld>
            <a:endParaRPr lang="en-US"/>
          </a:p>
        </p:txBody>
      </p:sp>
    </p:spTree>
    <p:extLst>
      <p:ext uri="{BB962C8B-B14F-4D97-AF65-F5344CB8AC3E}">
        <p14:creationId xmlns:p14="http://schemas.microsoft.com/office/powerpoint/2010/main" val="65622765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1371600" y="361950"/>
            <a:ext cx="7467600" cy="742950"/>
          </a:xfrm>
        </p:spPr>
        <p:txBody>
          <a:bodyPr/>
          <a:lstStyle/>
          <a:p>
            <a:r>
              <a:rPr lang="en-US" b="0" dirty="0"/>
              <a:t>Laplace Smoothing for Na</a:t>
            </a:r>
            <a:r>
              <a:rPr lang="fr-FR" b="0" dirty="0" err="1"/>
              <a:t>ï</a:t>
            </a:r>
            <a:r>
              <a:rPr lang="en-US" b="0" dirty="0" err="1"/>
              <a:t>ve</a:t>
            </a:r>
            <a:r>
              <a:rPr lang="en-US" b="0" dirty="0"/>
              <a:t> Bayes</a:t>
            </a:r>
          </a:p>
        </p:txBody>
      </p:sp>
      <p:graphicFrame>
        <p:nvGraphicFramePr>
          <p:cNvPr id="11" name="Object 2"/>
          <p:cNvGraphicFramePr>
            <a:graphicFrameLocks noChangeAspect="1"/>
          </p:cNvGraphicFramePr>
          <p:nvPr>
            <p:extLst>
              <p:ext uri="{D42A27DB-BD31-4B8C-83A1-F6EECF244321}">
                <p14:modId xmlns:p14="http://schemas.microsoft.com/office/powerpoint/2010/main" val="2926426551"/>
              </p:ext>
            </p:extLst>
          </p:nvPr>
        </p:nvGraphicFramePr>
        <p:xfrm>
          <a:off x="1306515" y="1581151"/>
          <a:ext cx="4505325" cy="1350963"/>
        </p:xfrm>
        <a:graphic>
          <a:graphicData uri="http://schemas.openxmlformats.org/presentationml/2006/ole">
            <mc:AlternateContent xmlns:mc="http://schemas.openxmlformats.org/markup-compatibility/2006">
              <mc:Choice xmlns:v="urn:schemas-microsoft-com:vml" Requires="v">
                <p:oleObj spid="_x0000_s100448" name="Equation" r:id="rId3" imgW="1905000" imgH="571500" progId="Equation.3">
                  <p:embed/>
                </p:oleObj>
              </mc:Choice>
              <mc:Fallback>
                <p:oleObj name="Equation" r:id="rId3" imgW="1905000" imgH="571500" progId="Equation.3">
                  <p:embed/>
                  <p:pic>
                    <p:nvPicPr>
                      <p:cNvPr id="0" name=""/>
                      <p:cNvPicPr>
                        <a:picLocks noChangeAspect="1" noChangeArrowheads="1"/>
                      </p:cNvPicPr>
                      <p:nvPr/>
                    </p:nvPicPr>
                    <p:blipFill>
                      <a:blip r:embed="rId4"/>
                      <a:srcRect/>
                      <a:stretch>
                        <a:fillRect/>
                      </a:stretch>
                    </p:blipFill>
                    <p:spPr bwMode="auto">
                      <a:xfrm>
                        <a:off x="1306515" y="1581151"/>
                        <a:ext cx="4505325" cy="1350963"/>
                      </a:xfrm>
                      <a:prstGeom prst="rect">
                        <a:avLst/>
                      </a:prstGeom>
                      <a:noFill/>
                      <a:extLst/>
                    </p:spPr>
                  </p:pic>
                </p:oleObj>
              </mc:Fallback>
            </mc:AlternateContent>
          </a:graphicData>
        </a:graphic>
      </p:graphicFrame>
      <p:graphicFrame>
        <p:nvGraphicFramePr>
          <p:cNvPr id="9" name="Object 2"/>
          <p:cNvGraphicFramePr>
            <a:graphicFrameLocks noChangeAspect="1"/>
          </p:cNvGraphicFramePr>
          <p:nvPr>
            <p:extLst>
              <p:ext uri="{D42A27DB-BD31-4B8C-83A1-F6EECF244321}">
                <p14:modId xmlns:p14="http://schemas.microsoft.com/office/powerpoint/2010/main" val="3180495237"/>
              </p:ext>
            </p:extLst>
          </p:nvPr>
        </p:nvGraphicFramePr>
        <p:xfrm>
          <a:off x="2508250" y="3176589"/>
          <a:ext cx="3816350" cy="1681162"/>
        </p:xfrm>
        <a:graphic>
          <a:graphicData uri="http://schemas.openxmlformats.org/presentationml/2006/ole">
            <mc:AlternateContent xmlns:mc="http://schemas.openxmlformats.org/markup-compatibility/2006">
              <mc:Choice xmlns:v="urn:schemas-microsoft-com:vml" Requires="v">
                <p:oleObj spid="_x0000_s100449" name="Equation" r:id="rId5" imgW="1612900" imgH="711200" progId="Equation.3">
                  <p:embed/>
                </p:oleObj>
              </mc:Choice>
              <mc:Fallback>
                <p:oleObj name="Equation" r:id="rId5" imgW="1612900" imgH="711200" progId="Equation.3">
                  <p:embed/>
                  <p:pic>
                    <p:nvPicPr>
                      <p:cNvPr id="0" name=""/>
                      <p:cNvPicPr>
                        <a:picLocks noChangeAspect="1" noChangeArrowheads="1"/>
                      </p:cNvPicPr>
                      <p:nvPr/>
                    </p:nvPicPr>
                    <p:blipFill>
                      <a:blip r:embed="rId6"/>
                      <a:srcRect/>
                      <a:stretch>
                        <a:fillRect/>
                      </a:stretch>
                    </p:blipFill>
                    <p:spPr bwMode="auto">
                      <a:xfrm>
                        <a:off x="2508250" y="3176589"/>
                        <a:ext cx="3816350" cy="1681162"/>
                      </a:xfrm>
                      <a:prstGeom prst="rect">
                        <a:avLst/>
                      </a:prstGeom>
                      <a:noFill/>
                      <a:extLst/>
                    </p:spPr>
                  </p:pic>
                </p:oleObj>
              </mc:Fallback>
            </mc:AlternateContent>
          </a:graphicData>
        </a:graphic>
      </p:graphicFrame>
      <p:graphicFrame>
        <p:nvGraphicFramePr>
          <p:cNvPr id="10" name="Object 2"/>
          <p:cNvGraphicFramePr>
            <a:graphicFrameLocks noChangeAspect="1"/>
          </p:cNvGraphicFramePr>
          <p:nvPr>
            <p:extLst>
              <p:ext uri="{D42A27DB-BD31-4B8C-83A1-F6EECF244321}">
                <p14:modId xmlns:p14="http://schemas.microsoft.com/office/powerpoint/2010/main" val="4024232834"/>
              </p:ext>
            </p:extLst>
          </p:nvPr>
        </p:nvGraphicFramePr>
        <p:xfrm>
          <a:off x="1311720" y="1579109"/>
          <a:ext cx="4084638" cy="1350963"/>
        </p:xfrm>
        <a:graphic>
          <a:graphicData uri="http://schemas.openxmlformats.org/presentationml/2006/ole">
            <mc:AlternateContent xmlns:mc="http://schemas.openxmlformats.org/markup-compatibility/2006">
              <mc:Choice xmlns:v="urn:schemas-microsoft-com:vml" Requires="v">
                <p:oleObj spid="_x0000_s100450" name="Equation" r:id="rId7" imgW="1727200" imgH="571500" progId="Equation.3">
                  <p:embed/>
                </p:oleObj>
              </mc:Choice>
              <mc:Fallback>
                <p:oleObj name="Equation" r:id="rId7" imgW="1727200" imgH="571500" progId="Equation.3">
                  <p:embed/>
                  <p:pic>
                    <p:nvPicPr>
                      <p:cNvPr id="0" name=""/>
                      <p:cNvPicPr>
                        <a:picLocks noChangeAspect="1" noChangeArrowheads="1"/>
                      </p:cNvPicPr>
                      <p:nvPr/>
                    </p:nvPicPr>
                    <p:blipFill>
                      <a:blip r:embed="rId8"/>
                      <a:srcRect/>
                      <a:stretch>
                        <a:fillRect/>
                      </a:stretch>
                    </p:blipFill>
                    <p:spPr bwMode="auto">
                      <a:xfrm>
                        <a:off x="1311720" y="1579109"/>
                        <a:ext cx="4084638" cy="1350963"/>
                      </a:xfrm>
                      <a:prstGeom prst="rect">
                        <a:avLst/>
                      </a:prstGeom>
                      <a:noFill/>
                      <a:extLst/>
                    </p:spPr>
                  </p:pic>
                </p:oleObj>
              </mc:Fallback>
            </mc:AlternateContent>
          </a:graphicData>
        </a:graphic>
      </p:graphicFrame>
      <p:sp>
        <p:nvSpPr>
          <p:cNvPr id="2" name="Slide Number Placeholder 1">
            <a:extLst>
              <a:ext uri="{FF2B5EF4-FFF2-40B4-BE49-F238E27FC236}">
                <a16:creationId xmlns:a16="http://schemas.microsoft.com/office/drawing/2014/main" id="{663EE84C-00B5-534E-BD6A-CC34D0BBDB6E}"/>
              </a:ext>
            </a:extLst>
          </p:cNvPr>
          <p:cNvSpPr>
            <a:spLocks noGrp="1"/>
          </p:cNvSpPr>
          <p:nvPr>
            <p:ph type="sldNum" sz="quarter" idx="12"/>
          </p:nvPr>
        </p:nvSpPr>
        <p:spPr/>
        <p:txBody>
          <a:bodyPr/>
          <a:lstStyle/>
          <a:p>
            <a:fld id="{E943D734-B240-FB4D-AF6E-6869FD669100}" type="slidenum">
              <a:rPr lang="en-US" smtClean="0"/>
              <a:pPr/>
              <a:t>32</a:t>
            </a:fld>
            <a:endParaRPr lang="en-US"/>
          </a:p>
        </p:txBody>
      </p:sp>
    </p:spTree>
    <p:extLst>
      <p:ext uri="{BB962C8B-B14F-4D97-AF65-F5344CB8AC3E}">
        <p14:creationId xmlns:p14="http://schemas.microsoft.com/office/powerpoint/2010/main" val="92820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114300"/>
            <a:ext cx="7772400" cy="857250"/>
          </a:xfrm>
        </p:spPr>
        <p:txBody>
          <a:bodyPr/>
          <a:lstStyle/>
          <a:p>
            <a:r>
              <a:rPr lang="en-US" b="0" dirty="0"/>
              <a:t>Multinomial Naïve Bayes: Learning (Counting)</a:t>
            </a:r>
          </a:p>
        </p:txBody>
      </p:sp>
      <p:sp>
        <p:nvSpPr>
          <p:cNvPr id="52230" name="Rectangle 4"/>
          <p:cNvSpPr>
            <a:spLocks noGrp="1" noChangeArrowheads="1"/>
          </p:cNvSpPr>
          <p:nvPr>
            <p:ph sz="quarter" idx="1"/>
          </p:nvPr>
        </p:nvSpPr>
        <p:spPr>
          <a:xfrm>
            <a:off x="152400" y="2132544"/>
            <a:ext cx="4572000" cy="2649007"/>
          </a:xfrm>
        </p:spPr>
        <p:txBody>
          <a:bodyPr/>
          <a:lstStyle/>
          <a:p>
            <a:pPr>
              <a:lnSpc>
                <a:spcPct val="90000"/>
              </a:lnSpc>
            </a:pPr>
            <a:r>
              <a:rPr lang="en-US" sz="2200" dirty="0">
                <a:latin typeface="Calibri"/>
                <a:cs typeface="Calibri"/>
              </a:rPr>
              <a:t>Calculate </a:t>
            </a:r>
            <a:r>
              <a:rPr lang="en-US" sz="2200" i="1" dirty="0">
                <a:latin typeface="Calibri"/>
                <a:cs typeface="Calibri"/>
              </a:rPr>
              <a:t>P</a:t>
            </a:r>
            <a:r>
              <a:rPr lang="en-US" sz="2200" dirty="0">
                <a:latin typeface="Calibri"/>
                <a:cs typeface="Calibri"/>
              </a:rPr>
              <a:t>(</a:t>
            </a:r>
            <a:r>
              <a:rPr lang="en-US" sz="2200" i="1" dirty="0" err="1">
                <a:latin typeface="Calibri"/>
                <a:cs typeface="Calibri"/>
              </a:rPr>
              <a:t>c</a:t>
            </a:r>
            <a:r>
              <a:rPr lang="en-US" sz="2200" i="1" baseline="-25000" dirty="0" err="1">
                <a:latin typeface="Calibri"/>
                <a:cs typeface="Calibri"/>
              </a:rPr>
              <a:t>j</a:t>
            </a:r>
            <a:r>
              <a:rPr lang="en-US" sz="2200" dirty="0">
                <a:latin typeface="Calibri"/>
                <a:cs typeface="Calibri"/>
              </a:rPr>
              <a:t>)</a:t>
            </a:r>
            <a:r>
              <a:rPr lang="en-US" sz="2200" i="1" dirty="0">
                <a:latin typeface="Calibri"/>
                <a:cs typeface="Calibri"/>
              </a:rPr>
              <a:t> </a:t>
            </a:r>
            <a:r>
              <a:rPr lang="en-US" sz="2200" dirty="0">
                <a:latin typeface="Calibri"/>
                <a:cs typeface="Calibri"/>
              </a:rPr>
              <a:t>terms</a:t>
            </a:r>
          </a:p>
          <a:p>
            <a:pPr lvl="1">
              <a:lnSpc>
                <a:spcPct val="90000"/>
              </a:lnSpc>
            </a:pPr>
            <a:r>
              <a:rPr lang="en-US" sz="2000" dirty="0">
                <a:latin typeface="Calibri"/>
                <a:cs typeface="Calibri"/>
              </a:rPr>
              <a:t>For each </a:t>
            </a:r>
            <a:r>
              <a:rPr lang="en-US" sz="2000" i="1" dirty="0" err="1">
                <a:latin typeface="Calibri"/>
                <a:cs typeface="Calibri"/>
              </a:rPr>
              <a:t>c</a:t>
            </a:r>
            <a:r>
              <a:rPr lang="en-US" sz="2000" i="1" baseline="-25000" dirty="0" err="1">
                <a:latin typeface="Calibri"/>
                <a:cs typeface="Calibri"/>
              </a:rPr>
              <a:t>j</a:t>
            </a:r>
            <a:r>
              <a:rPr lang="en-US" sz="2000" i="1" baseline="-25000" dirty="0">
                <a:latin typeface="Calibri"/>
                <a:cs typeface="Calibri"/>
              </a:rPr>
              <a:t> </a:t>
            </a:r>
            <a:r>
              <a:rPr lang="en-US" sz="2000" dirty="0">
                <a:latin typeface="Calibri"/>
                <a:cs typeface="Calibri"/>
              </a:rPr>
              <a:t>in </a:t>
            </a:r>
            <a:r>
              <a:rPr lang="en-US" sz="2000" i="1" dirty="0">
                <a:latin typeface="Calibri"/>
                <a:cs typeface="Calibri"/>
              </a:rPr>
              <a:t>C</a:t>
            </a:r>
            <a:r>
              <a:rPr lang="en-US" sz="2000" dirty="0">
                <a:latin typeface="Calibri"/>
                <a:cs typeface="Calibri"/>
              </a:rPr>
              <a:t> do</a:t>
            </a:r>
          </a:p>
          <a:p>
            <a:pPr marL="800100" lvl="2" indent="0">
              <a:lnSpc>
                <a:spcPct val="90000"/>
              </a:lnSpc>
              <a:buNone/>
            </a:pPr>
            <a:r>
              <a:rPr lang="en-US" i="1" dirty="0">
                <a:latin typeface="Calibri"/>
                <a:cs typeface="Calibri"/>
              </a:rPr>
              <a:t> </a:t>
            </a:r>
            <a:r>
              <a:rPr lang="en-US" i="1" dirty="0" err="1">
                <a:latin typeface="Calibri"/>
                <a:cs typeface="Calibri"/>
              </a:rPr>
              <a:t>docs</a:t>
            </a:r>
            <a:r>
              <a:rPr lang="en-US" i="1" baseline="-25000" dirty="0" err="1">
                <a:latin typeface="Calibri"/>
                <a:cs typeface="Calibri"/>
              </a:rPr>
              <a:t>j</a:t>
            </a:r>
            <a:r>
              <a:rPr lang="en-US" i="1" dirty="0">
                <a:latin typeface="Calibri"/>
                <a:cs typeface="Calibri"/>
              </a:rPr>
              <a:t> </a:t>
            </a:r>
            <a:r>
              <a:rPr lang="en-US" dirty="0">
                <a:latin typeface="Calibri"/>
                <a:cs typeface="Calibri"/>
                <a:sym typeface="Symbol" charset="2"/>
              </a:rPr>
              <a:t></a:t>
            </a:r>
            <a:r>
              <a:rPr lang="en-US" i="1" dirty="0">
                <a:latin typeface="Calibri"/>
                <a:cs typeface="Calibri"/>
                <a:sym typeface="Symbol" charset="2"/>
              </a:rPr>
              <a:t> </a:t>
            </a:r>
            <a:r>
              <a:rPr lang="en-US" dirty="0">
                <a:latin typeface="Calibri"/>
                <a:cs typeface="Calibri"/>
                <a:sym typeface="Symbol" charset="2"/>
              </a:rPr>
              <a:t>all docs with  class =</a:t>
            </a:r>
            <a:r>
              <a:rPr lang="en-US" i="1" dirty="0" err="1">
                <a:latin typeface="Calibri"/>
                <a:cs typeface="Calibri"/>
              </a:rPr>
              <a:t>c</a:t>
            </a:r>
            <a:r>
              <a:rPr lang="en-US" i="1" baseline="-25000" dirty="0" err="1">
                <a:latin typeface="Calibri"/>
                <a:cs typeface="Calibri"/>
              </a:rPr>
              <a:t>j</a:t>
            </a:r>
            <a:endParaRPr lang="en-US" i="1" baseline="-25000" dirty="0">
              <a:latin typeface="Calibri"/>
              <a:cs typeface="Calibri"/>
            </a:endParaRPr>
          </a:p>
          <a:p>
            <a:pPr>
              <a:spcBef>
                <a:spcPts val="0"/>
              </a:spcBef>
            </a:pPr>
            <a:endParaRPr lang="en-US" sz="2200" dirty="0">
              <a:latin typeface="Calibri"/>
              <a:cs typeface="Calibri"/>
            </a:endParaRPr>
          </a:p>
        </p:txBody>
      </p:sp>
      <p:graphicFrame>
        <p:nvGraphicFramePr>
          <p:cNvPr id="52226" name="Object 2"/>
          <p:cNvGraphicFramePr>
            <a:graphicFrameLocks noChangeAspect="1"/>
          </p:cNvGraphicFramePr>
          <p:nvPr>
            <p:extLst>
              <p:ext uri="{D42A27DB-BD31-4B8C-83A1-F6EECF244321}">
                <p14:modId xmlns:p14="http://schemas.microsoft.com/office/powerpoint/2010/main" val="3227102382"/>
              </p:ext>
            </p:extLst>
          </p:nvPr>
        </p:nvGraphicFramePr>
        <p:xfrm>
          <a:off x="5233149" y="3486151"/>
          <a:ext cx="3606053" cy="785935"/>
        </p:xfrm>
        <a:graphic>
          <a:graphicData uri="http://schemas.openxmlformats.org/presentationml/2006/ole">
            <mc:AlternateContent xmlns:mc="http://schemas.openxmlformats.org/markup-compatibility/2006">
              <mc:Choice xmlns:v="urn:schemas-microsoft-com:vml" Requires="v">
                <p:oleObj spid="_x0000_s101439" name="Equation" r:id="rId3" imgW="1981200" imgH="431800" progId="Equation.3">
                  <p:embed/>
                </p:oleObj>
              </mc:Choice>
              <mc:Fallback>
                <p:oleObj name="Equation" r:id="rId3" imgW="1981200" imgH="431800" progId="Equation.3">
                  <p:embed/>
                  <p:pic>
                    <p:nvPicPr>
                      <p:cNvPr id="0" name=""/>
                      <p:cNvPicPr>
                        <a:picLocks noChangeAspect="1" noChangeArrowheads="1"/>
                      </p:cNvPicPr>
                      <p:nvPr/>
                    </p:nvPicPr>
                    <p:blipFill>
                      <a:blip r:embed="rId4"/>
                      <a:srcRect/>
                      <a:stretch>
                        <a:fillRect/>
                      </a:stretch>
                    </p:blipFill>
                    <p:spPr bwMode="auto">
                      <a:xfrm>
                        <a:off x="5233149" y="3486151"/>
                        <a:ext cx="3606053" cy="785935"/>
                      </a:xfrm>
                      <a:prstGeom prst="rect">
                        <a:avLst/>
                      </a:prstGeom>
                      <a:noFill/>
                      <a:extLst/>
                    </p:spPr>
                  </p:pic>
                </p:oleObj>
              </mc:Fallback>
            </mc:AlternateContent>
          </a:graphicData>
        </a:graphic>
      </p:graphicFrame>
      <p:graphicFrame>
        <p:nvGraphicFramePr>
          <p:cNvPr id="52227" name="Object 3"/>
          <p:cNvGraphicFramePr>
            <a:graphicFrameLocks noChangeAspect="1"/>
          </p:cNvGraphicFramePr>
          <p:nvPr>
            <p:extLst>
              <p:ext uri="{D42A27DB-BD31-4B8C-83A1-F6EECF244321}">
                <p14:modId xmlns:p14="http://schemas.microsoft.com/office/powerpoint/2010/main" val="4071856182"/>
              </p:ext>
            </p:extLst>
          </p:nvPr>
        </p:nvGraphicFramePr>
        <p:xfrm>
          <a:off x="1066800" y="3257550"/>
          <a:ext cx="3200400" cy="742122"/>
        </p:xfrm>
        <a:graphic>
          <a:graphicData uri="http://schemas.openxmlformats.org/presentationml/2006/ole">
            <mc:AlternateContent xmlns:mc="http://schemas.openxmlformats.org/markup-compatibility/2006">
              <mc:Choice xmlns:v="urn:schemas-microsoft-com:vml" Requires="v">
                <p:oleObj spid="_x0000_s101440" name="Equation" r:id="rId5" imgW="1752600" imgH="406400" progId="Equation.3">
                  <p:embed/>
                </p:oleObj>
              </mc:Choice>
              <mc:Fallback>
                <p:oleObj name="Equation" r:id="rId5" imgW="1752600" imgH="406400" progId="Equation.3">
                  <p:embed/>
                  <p:pic>
                    <p:nvPicPr>
                      <p:cNvPr id="0" name=""/>
                      <p:cNvPicPr>
                        <a:picLocks noChangeAspect="1" noChangeArrowheads="1"/>
                      </p:cNvPicPr>
                      <p:nvPr/>
                    </p:nvPicPr>
                    <p:blipFill>
                      <a:blip r:embed="rId6"/>
                      <a:srcRect/>
                      <a:stretch>
                        <a:fillRect/>
                      </a:stretch>
                    </p:blipFill>
                    <p:spPr bwMode="auto">
                      <a:xfrm>
                        <a:off x="1066800" y="3257550"/>
                        <a:ext cx="3200400" cy="742122"/>
                      </a:xfrm>
                      <a:prstGeom prst="rect">
                        <a:avLst/>
                      </a:prstGeom>
                      <a:noFill/>
                      <a:extLst/>
                    </p:spPr>
                  </p:pic>
                </p:oleObj>
              </mc:Fallback>
            </mc:AlternateContent>
          </a:graphicData>
        </a:graphic>
      </p:graphicFrame>
      <p:sp>
        <p:nvSpPr>
          <p:cNvPr id="8" name="Rectangle 4"/>
          <p:cNvSpPr txBox="1">
            <a:spLocks noChangeArrowheads="1"/>
          </p:cNvSpPr>
          <p:nvPr/>
        </p:nvSpPr>
        <p:spPr bwMode="auto">
          <a:xfrm>
            <a:off x="4038600" y="2114550"/>
            <a:ext cx="57912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spcBef>
                <a:spcPts val="0"/>
              </a:spcBef>
            </a:pPr>
            <a:r>
              <a:rPr lang="en-US" sz="2200" dirty="0">
                <a:latin typeface="Calibri"/>
                <a:cs typeface="Calibri"/>
              </a:rPr>
              <a:t>Calculate </a:t>
            </a:r>
            <a:r>
              <a:rPr lang="en-US" sz="2200" i="1" dirty="0">
                <a:latin typeface="Calibri"/>
                <a:cs typeface="Calibri"/>
              </a:rPr>
              <a:t>P</a:t>
            </a:r>
            <a:r>
              <a:rPr lang="en-US" sz="2200" dirty="0">
                <a:latin typeface="Calibri"/>
                <a:cs typeface="Calibri"/>
              </a:rPr>
              <a:t>(</a:t>
            </a:r>
            <a:r>
              <a:rPr lang="en-US" sz="2200" i="1" dirty="0" err="1">
                <a:latin typeface="Calibri"/>
                <a:cs typeface="Calibri"/>
              </a:rPr>
              <a:t>w</a:t>
            </a:r>
            <a:r>
              <a:rPr lang="en-US" sz="2200" i="1" baseline="-25000" dirty="0" err="1">
                <a:latin typeface="Calibri"/>
                <a:cs typeface="Calibri"/>
              </a:rPr>
              <a:t>k</a:t>
            </a:r>
            <a:r>
              <a:rPr lang="en-US" sz="2200" i="1" dirty="0">
                <a:latin typeface="Calibri"/>
                <a:cs typeface="Calibri"/>
              </a:rPr>
              <a:t> </a:t>
            </a:r>
            <a:r>
              <a:rPr lang="en-US" sz="2200" dirty="0">
                <a:latin typeface="Calibri"/>
                <a:cs typeface="Calibri"/>
              </a:rPr>
              <a:t>|</a:t>
            </a:r>
            <a:r>
              <a:rPr lang="en-US" sz="2200" i="1" dirty="0">
                <a:latin typeface="Calibri"/>
                <a:cs typeface="Calibri"/>
              </a:rPr>
              <a:t> </a:t>
            </a:r>
            <a:r>
              <a:rPr lang="en-US" sz="2200" i="1" dirty="0" err="1">
                <a:latin typeface="Calibri"/>
                <a:cs typeface="Calibri"/>
              </a:rPr>
              <a:t>c</a:t>
            </a:r>
            <a:r>
              <a:rPr lang="en-US" sz="2200" i="1" baseline="-25000" dirty="0" err="1">
                <a:latin typeface="Calibri"/>
                <a:cs typeface="Calibri"/>
              </a:rPr>
              <a:t>j</a:t>
            </a:r>
            <a:r>
              <a:rPr lang="en-US" sz="2200" dirty="0">
                <a:latin typeface="Calibri"/>
                <a:cs typeface="Calibri"/>
              </a:rPr>
              <a:t>)</a:t>
            </a:r>
            <a:r>
              <a:rPr lang="en-US" sz="2200" i="1" dirty="0">
                <a:latin typeface="Calibri"/>
                <a:cs typeface="Calibri"/>
              </a:rPr>
              <a:t> </a:t>
            </a:r>
            <a:r>
              <a:rPr lang="en-US" sz="2200" dirty="0">
                <a:latin typeface="Calibri"/>
                <a:cs typeface="Calibri"/>
              </a:rPr>
              <a:t>terms</a:t>
            </a:r>
          </a:p>
          <a:p>
            <a:pPr lvl="1">
              <a:spcBef>
                <a:spcPts val="0"/>
              </a:spcBef>
            </a:pPr>
            <a:r>
              <a:rPr lang="en-US" i="1" dirty="0" err="1">
                <a:latin typeface="Calibri"/>
                <a:ea typeface="ＭＳ Ｐゴシック" charset="-128"/>
                <a:cs typeface="Calibri"/>
              </a:rPr>
              <a:t>Text</a:t>
            </a:r>
            <a:r>
              <a:rPr lang="en-US" i="1" baseline="-25000" dirty="0" err="1">
                <a:latin typeface="Calibri"/>
                <a:ea typeface="ＭＳ Ｐゴシック" charset="-128"/>
                <a:cs typeface="Calibri"/>
              </a:rPr>
              <a:t>j</a:t>
            </a:r>
            <a:r>
              <a:rPr lang="en-US" i="1" dirty="0">
                <a:latin typeface="Calibri"/>
                <a:ea typeface="ＭＳ Ｐゴシック" charset="-128"/>
                <a:cs typeface="Calibri"/>
              </a:rPr>
              <a:t> </a:t>
            </a:r>
            <a:r>
              <a:rPr lang="en-US" dirty="0">
                <a:latin typeface="Calibri"/>
                <a:ea typeface="ＭＳ Ｐゴシック" charset="-128"/>
                <a:cs typeface="Calibri"/>
                <a:sym typeface="Symbol" charset="2"/>
              </a:rPr>
              <a:t> single doc containing all </a:t>
            </a:r>
            <a:r>
              <a:rPr lang="en-US" i="1" dirty="0" err="1">
                <a:latin typeface="Calibri"/>
                <a:ea typeface="ＭＳ Ｐゴシック" charset="-128"/>
                <a:cs typeface="Calibri"/>
              </a:rPr>
              <a:t>docs</a:t>
            </a:r>
            <a:r>
              <a:rPr lang="en-US" i="1" baseline="-25000" dirty="0" err="1">
                <a:latin typeface="Calibri"/>
                <a:ea typeface="ＭＳ Ｐゴシック" charset="-128"/>
                <a:cs typeface="Calibri"/>
              </a:rPr>
              <a:t>j</a:t>
            </a:r>
            <a:endParaRPr lang="en-US" i="1" baseline="-25000" dirty="0">
              <a:latin typeface="Calibri"/>
              <a:ea typeface="ＭＳ Ｐゴシック" charset="-128"/>
              <a:cs typeface="Calibri"/>
            </a:endParaRPr>
          </a:p>
          <a:p>
            <a:pPr lvl="1">
              <a:spcBef>
                <a:spcPts val="0"/>
              </a:spcBef>
            </a:pPr>
            <a:r>
              <a:rPr lang="en-US" dirty="0">
                <a:latin typeface="Calibri"/>
                <a:ea typeface="ＭＳ Ｐゴシック" charset="-128"/>
                <a:cs typeface="Calibri"/>
              </a:rPr>
              <a:t>For</a:t>
            </a:r>
            <a:r>
              <a:rPr lang="en-US" i="1" baseline="-25000" dirty="0">
                <a:latin typeface="Calibri"/>
                <a:ea typeface="ＭＳ Ｐゴシック" charset="-128"/>
                <a:cs typeface="Calibri"/>
              </a:rPr>
              <a:t> </a:t>
            </a:r>
            <a:r>
              <a:rPr lang="en-US" dirty="0">
                <a:latin typeface="Calibri"/>
                <a:ea typeface="ＭＳ Ｐゴシック" charset="-128"/>
                <a:cs typeface="Calibri"/>
              </a:rPr>
              <a:t>each word </a:t>
            </a:r>
            <a:r>
              <a:rPr lang="en-US" i="1" dirty="0" err="1">
                <a:latin typeface="Calibri"/>
                <a:ea typeface="ＭＳ Ｐゴシック" charset="-128"/>
                <a:cs typeface="Calibri"/>
              </a:rPr>
              <a:t>w</a:t>
            </a:r>
            <a:r>
              <a:rPr lang="en-US" i="1" baseline="-25000" dirty="0" err="1">
                <a:latin typeface="Calibri"/>
                <a:ea typeface="ＭＳ Ｐゴシック" charset="-128"/>
                <a:cs typeface="Calibri"/>
              </a:rPr>
              <a:t>k</a:t>
            </a:r>
            <a:r>
              <a:rPr lang="en-US" i="1" dirty="0">
                <a:latin typeface="Calibri"/>
                <a:ea typeface="ＭＳ Ｐゴシック" charset="-128"/>
                <a:cs typeface="Calibri"/>
              </a:rPr>
              <a:t> </a:t>
            </a:r>
            <a:r>
              <a:rPr lang="en-US" dirty="0">
                <a:latin typeface="Calibri"/>
                <a:ea typeface="ＭＳ Ｐゴシック" charset="-128"/>
                <a:cs typeface="Calibri"/>
              </a:rPr>
              <a:t>in </a:t>
            </a:r>
            <a:r>
              <a:rPr lang="en-US" i="1" dirty="0">
                <a:latin typeface="Calibri"/>
                <a:ea typeface="ＭＳ Ｐゴシック" charset="-128"/>
                <a:cs typeface="Calibri"/>
              </a:rPr>
              <a:t>Vocabulary</a:t>
            </a:r>
          </a:p>
          <a:p>
            <a:pPr marL="800100" lvl="2" indent="0">
              <a:spcBef>
                <a:spcPts val="0"/>
              </a:spcBef>
              <a:buNone/>
            </a:pPr>
            <a:r>
              <a:rPr lang="en-US" i="1" dirty="0">
                <a:latin typeface="Calibri"/>
                <a:ea typeface="ＭＳ Ｐゴシック" charset="-128"/>
                <a:cs typeface="Calibri"/>
              </a:rPr>
              <a:t>    </a:t>
            </a:r>
            <a:r>
              <a:rPr lang="en-US" i="1" dirty="0" err="1">
                <a:latin typeface="Calibri"/>
                <a:ea typeface="ＭＳ Ｐゴシック" charset="-128"/>
                <a:cs typeface="Calibri"/>
              </a:rPr>
              <a:t>n</a:t>
            </a:r>
            <a:r>
              <a:rPr lang="en-US" i="1" baseline="-25000" dirty="0" err="1">
                <a:latin typeface="Calibri"/>
                <a:ea typeface="ＭＳ Ｐゴシック" charset="-128"/>
                <a:cs typeface="Calibri"/>
              </a:rPr>
              <a:t>k</a:t>
            </a:r>
            <a:r>
              <a:rPr lang="en-US" i="1" dirty="0">
                <a:latin typeface="Calibri"/>
                <a:ea typeface="ＭＳ Ｐゴシック" charset="-128"/>
                <a:cs typeface="Calibri"/>
              </a:rPr>
              <a:t> </a:t>
            </a:r>
            <a:r>
              <a:rPr lang="en-US" dirty="0">
                <a:latin typeface="Calibri"/>
                <a:ea typeface="ＭＳ Ｐゴシック" charset="-128"/>
                <a:cs typeface="Calibri"/>
                <a:sym typeface="Symbol" charset="2"/>
              </a:rPr>
              <a:t> # of occurrences of </a:t>
            </a:r>
            <a:r>
              <a:rPr lang="en-US" i="1" dirty="0" err="1">
                <a:latin typeface="Calibri"/>
                <a:ea typeface="ＭＳ Ｐゴシック" charset="-128"/>
                <a:cs typeface="Calibri"/>
                <a:sym typeface="Symbol" charset="2"/>
              </a:rPr>
              <a:t>w</a:t>
            </a:r>
            <a:r>
              <a:rPr lang="en-US" i="1" baseline="-25000" dirty="0" err="1">
                <a:latin typeface="Calibri"/>
                <a:ea typeface="ＭＳ Ｐゴシック" charset="-128"/>
                <a:cs typeface="Calibri"/>
              </a:rPr>
              <a:t>k</a:t>
            </a:r>
            <a:r>
              <a:rPr lang="en-US" i="1" dirty="0">
                <a:latin typeface="Calibri"/>
                <a:ea typeface="ＭＳ Ｐゴシック" charset="-128"/>
                <a:cs typeface="Calibri"/>
              </a:rPr>
              <a:t> </a:t>
            </a:r>
            <a:r>
              <a:rPr lang="en-US" dirty="0">
                <a:latin typeface="Calibri"/>
                <a:ea typeface="ＭＳ Ｐゴシック" charset="-128"/>
                <a:cs typeface="Calibri"/>
              </a:rPr>
              <a:t>in </a:t>
            </a:r>
            <a:r>
              <a:rPr lang="en-US" i="1" dirty="0" err="1">
                <a:latin typeface="Calibri"/>
                <a:ea typeface="ＭＳ Ｐゴシック" charset="-128"/>
                <a:cs typeface="Calibri"/>
              </a:rPr>
              <a:t>Text</a:t>
            </a:r>
            <a:r>
              <a:rPr lang="en-US" i="1" baseline="-25000" dirty="0" err="1">
                <a:latin typeface="Calibri"/>
                <a:ea typeface="ＭＳ Ｐゴシック" charset="-128"/>
                <a:cs typeface="Calibri"/>
              </a:rPr>
              <a:t>j</a:t>
            </a:r>
            <a:endParaRPr lang="en-US" i="1" baseline="-25000" dirty="0">
              <a:latin typeface="Calibri"/>
              <a:ea typeface="ＭＳ Ｐゴシック" charset="-128"/>
              <a:cs typeface="Calibri"/>
            </a:endParaRPr>
          </a:p>
        </p:txBody>
      </p:sp>
      <p:sp>
        <p:nvSpPr>
          <p:cNvPr id="9" name="Rectangle 4"/>
          <p:cNvSpPr txBox="1">
            <a:spLocks noChangeArrowheads="1"/>
          </p:cNvSpPr>
          <p:nvPr/>
        </p:nvSpPr>
        <p:spPr bwMode="auto">
          <a:xfrm>
            <a:off x="152400" y="1581150"/>
            <a:ext cx="54102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lnSpc>
                <a:spcPct val="90000"/>
              </a:lnSpc>
            </a:pPr>
            <a:r>
              <a:rPr lang="en-US" sz="2200" dirty="0">
                <a:latin typeface="Calibri" charset="0"/>
              </a:rPr>
              <a:t>From training corpus, extract </a:t>
            </a:r>
            <a:r>
              <a:rPr lang="en-US" sz="2200" i="1" dirty="0">
                <a:latin typeface="Times New Roman" charset="0"/>
              </a:rPr>
              <a:t>Vocabulary</a:t>
            </a:r>
            <a:endParaRPr lang="en-US" sz="2200" dirty="0">
              <a:latin typeface="Calibri" charset="0"/>
            </a:endParaRPr>
          </a:p>
        </p:txBody>
      </p:sp>
      <p:sp>
        <p:nvSpPr>
          <p:cNvPr id="2" name="Slide Number Placeholder 1">
            <a:extLst>
              <a:ext uri="{FF2B5EF4-FFF2-40B4-BE49-F238E27FC236}">
                <a16:creationId xmlns:a16="http://schemas.microsoft.com/office/drawing/2014/main" id="{8561F9FF-DD3D-BA44-AD2A-20A0295BC119}"/>
              </a:ext>
            </a:extLst>
          </p:cNvPr>
          <p:cNvSpPr>
            <a:spLocks noGrp="1"/>
          </p:cNvSpPr>
          <p:nvPr>
            <p:ph type="sldNum" sz="quarter" idx="12"/>
          </p:nvPr>
        </p:nvSpPr>
        <p:spPr/>
        <p:txBody>
          <a:bodyPr/>
          <a:lstStyle/>
          <a:p>
            <a:pPr>
              <a:defRPr/>
            </a:pPr>
            <a:fld id="{713DD8BE-556E-3440-9013-11CC5588178D}" type="slidenum">
              <a:rPr lang="en-US" smtClean="0"/>
              <a:pPr>
                <a:defRPr/>
              </a:pPr>
              <a:t>33</a:t>
            </a:fld>
            <a:endParaRPr lang="en-US"/>
          </a:p>
        </p:txBody>
      </p:sp>
    </p:spTree>
    <p:extLst>
      <p:ext uri="{BB962C8B-B14F-4D97-AF65-F5344CB8AC3E}">
        <p14:creationId xmlns:p14="http://schemas.microsoft.com/office/powerpoint/2010/main" val="6607872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3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2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0" dirty="0"/>
              <a:t>Na</a:t>
            </a:r>
            <a:r>
              <a:rPr lang="fr-FR" sz="3600" b="0" dirty="0" err="1"/>
              <a:t>ï</a:t>
            </a:r>
            <a:r>
              <a:rPr lang="en-US" sz="3600" b="0" dirty="0" err="1"/>
              <a:t>ve</a:t>
            </a:r>
            <a:r>
              <a:rPr lang="en-US" sz="3600" b="0" dirty="0"/>
              <a:t> Bayes and </a:t>
            </a:r>
            <a:br>
              <a:rPr lang="en-US" sz="3600" b="0" dirty="0"/>
            </a:br>
            <a:r>
              <a:rPr lang="en-US" sz="3600" b="0" dirty="0"/>
              <a:t>Language Modeling</a:t>
            </a:r>
          </a:p>
        </p:txBody>
      </p:sp>
      <p:sp>
        <p:nvSpPr>
          <p:cNvPr id="3" name="Content Placeholder 2"/>
          <p:cNvSpPr>
            <a:spLocks noGrp="1"/>
          </p:cNvSpPr>
          <p:nvPr>
            <p:ph idx="1"/>
          </p:nvPr>
        </p:nvSpPr>
        <p:spPr/>
        <p:txBody>
          <a:bodyPr/>
          <a:lstStyle/>
          <a:p>
            <a:r>
              <a:rPr lang="fr-FR" sz="2800" dirty="0"/>
              <a:t>Naï</a:t>
            </a:r>
            <a:r>
              <a:rPr lang="en-US" sz="2800" dirty="0" err="1"/>
              <a:t>ve</a:t>
            </a:r>
            <a:r>
              <a:rPr lang="en-US" sz="2800" dirty="0"/>
              <a:t> </a:t>
            </a:r>
            <a:r>
              <a:rPr lang="en-US" sz="2800" dirty="0" err="1"/>
              <a:t>bayes</a:t>
            </a:r>
            <a:r>
              <a:rPr lang="en-US" sz="2800" dirty="0"/>
              <a:t> classifiers can use any sort of feature, not just the words</a:t>
            </a:r>
          </a:p>
          <a:p>
            <a:pPr lvl="1"/>
            <a:r>
              <a:rPr lang="en-US" sz="2400" dirty="0"/>
              <a:t>URL, email address, dictionaries, network features</a:t>
            </a:r>
          </a:p>
          <a:p>
            <a:r>
              <a:rPr lang="en-US" sz="2800" dirty="0"/>
              <a:t>But if, as in the previous slides</a:t>
            </a:r>
          </a:p>
          <a:p>
            <a:pPr lvl="1"/>
            <a:r>
              <a:rPr lang="en-US" sz="2400" dirty="0"/>
              <a:t>We use only word features </a:t>
            </a:r>
          </a:p>
          <a:p>
            <a:pPr lvl="1"/>
            <a:r>
              <a:rPr lang="en-US" sz="2400" dirty="0"/>
              <a:t>And we use all of the words in the text (not a subset)</a:t>
            </a:r>
          </a:p>
          <a:p>
            <a:r>
              <a:rPr lang="en-US" sz="2800" dirty="0"/>
              <a:t>Then </a:t>
            </a:r>
          </a:p>
          <a:p>
            <a:pPr lvl="1"/>
            <a:r>
              <a:rPr lang="en-US" sz="2400" dirty="0"/>
              <a:t>Na</a:t>
            </a:r>
            <a:r>
              <a:rPr lang="fr-FR" sz="2400" dirty="0" err="1"/>
              <a:t>ï</a:t>
            </a:r>
            <a:r>
              <a:rPr lang="en-US" sz="2400" dirty="0" err="1"/>
              <a:t>ve</a:t>
            </a:r>
            <a:r>
              <a:rPr lang="en-US" sz="2400" dirty="0"/>
              <a:t> </a:t>
            </a:r>
            <a:r>
              <a:rPr lang="en-US" sz="2400" dirty="0" err="1"/>
              <a:t>bayes</a:t>
            </a:r>
            <a:r>
              <a:rPr lang="en-US" sz="2400" dirty="0"/>
              <a:t> has an important similarity to language modeling.</a:t>
            </a:r>
          </a:p>
        </p:txBody>
      </p:sp>
      <p:sp>
        <p:nvSpPr>
          <p:cNvPr id="4" name="Slide Number Placeholder 3"/>
          <p:cNvSpPr>
            <a:spLocks noGrp="1"/>
          </p:cNvSpPr>
          <p:nvPr>
            <p:ph type="sldNum" sz="quarter" idx="12"/>
          </p:nvPr>
        </p:nvSpPr>
        <p:spPr/>
        <p:txBody>
          <a:bodyPr/>
          <a:lstStyle/>
          <a:p>
            <a:fld id="{10F35DC5-7E65-8247-99AB-4E984F8A921E}" type="slidenum">
              <a:rPr lang="en-US" smtClean="0"/>
              <a:pPr/>
              <a:t>34</a:t>
            </a:fld>
            <a:endParaRPr lang="en-US"/>
          </a:p>
        </p:txBody>
      </p:sp>
    </p:spTree>
    <p:extLst>
      <p:ext uri="{BB962C8B-B14F-4D97-AF65-F5344CB8AC3E}">
        <p14:creationId xmlns:p14="http://schemas.microsoft.com/office/powerpoint/2010/main" val="3209119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sz="3600" b="0" dirty="0">
                <a:ea typeface="ＭＳ Ｐゴシック" charset="0"/>
                <a:cs typeface="ＭＳ Ｐゴシック" charset="0"/>
              </a:rPr>
              <a:t>Unigram Language Model</a:t>
            </a:r>
          </a:p>
        </p:txBody>
      </p:sp>
      <p:sp>
        <p:nvSpPr>
          <p:cNvPr id="46082" name="Rectangle 3"/>
          <p:cNvSpPr>
            <a:spLocks noGrp="1" noChangeArrowheads="1"/>
          </p:cNvSpPr>
          <p:nvPr>
            <p:ph type="body" idx="1"/>
          </p:nvPr>
        </p:nvSpPr>
        <p:spPr>
          <a:xfrm>
            <a:off x="304800" y="971550"/>
            <a:ext cx="8153400" cy="1028700"/>
          </a:xfrm>
        </p:spPr>
        <p:txBody>
          <a:bodyPr/>
          <a:lstStyle/>
          <a:p>
            <a:pPr eaLnBrk="1" hangingPunct="1"/>
            <a:r>
              <a:rPr lang="en-US" dirty="0">
                <a:latin typeface="Calibri"/>
                <a:ea typeface="ＭＳ Ｐゴシック" charset="0"/>
                <a:cs typeface="Calibri"/>
              </a:rPr>
              <a:t>Assigning each word: P(word | c)</a:t>
            </a:r>
          </a:p>
          <a:p>
            <a:pPr eaLnBrk="1" hangingPunct="1"/>
            <a:r>
              <a:rPr lang="en-US" dirty="0">
                <a:latin typeface="Calibri"/>
                <a:ea typeface="ＭＳ Ｐゴシック" charset="0"/>
                <a:cs typeface="Calibri"/>
              </a:rPr>
              <a:t>Assigning each sentence: P(</a:t>
            </a:r>
            <a:r>
              <a:rPr lang="en-US" dirty="0" err="1">
                <a:latin typeface="Calibri"/>
                <a:ea typeface="ＭＳ Ｐゴシック" charset="0"/>
                <a:cs typeface="Calibri"/>
              </a:rPr>
              <a:t>s|c</a:t>
            </a:r>
            <a:r>
              <a:rPr lang="en-US" dirty="0">
                <a:latin typeface="Calibri"/>
                <a:ea typeface="ＭＳ Ｐゴシック" charset="0"/>
                <a:cs typeface="Calibri"/>
              </a:rPr>
              <a:t>)=</a:t>
            </a:r>
            <a:r>
              <a:rPr lang="en-US" dirty="0" err="1">
                <a:latin typeface="Symbol" charset="2"/>
                <a:ea typeface="ＭＳ Ｐゴシック" charset="0"/>
                <a:cs typeface="Symbol" charset="2"/>
              </a:rPr>
              <a:t>Π</a:t>
            </a:r>
            <a:r>
              <a:rPr lang="en-US" dirty="0">
                <a:latin typeface="Calibri"/>
                <a:ea typeface="ＭＳ Ｐゴシック" charset="0"/>
                <a:cs typeface="Calibri"/>
              </a:rPr>
              <a:t> P(</a:t>
            </a:r>
            <a:r>
              <a:rPr lang="en-US" dirty="0" err="1">
                <a:latin typeface="Calibri"/>
                <a:ea typeface="ＭＳ Ｐゴシック" charset="0"/>
                <a:cs typeface="Calibri"/>
              </a:rPr>
              <a:t>word|c</a:t>
            </a:r>
            <a:r>
              <a:rPr lang="en-US" dirty="0">
                <a:latin typeface="Calibri"/>
                <a:ea typeface="ＭＳ Ｐゴシック" charset="0"/>
                <a:cs typeface="Calibri"/>
              </a:rPr>
              <a:t>)</a:t>
            </a:r>
          </a:p>
        </p:txBody>
      </p:sp>
      <p:sp>
        <p:nvSpPr>
          <p:cNvPr id="46083" name="Text Box 4"/>
          <p:cNvSpPr txBox="1">
            <a:spLocks noChangeArrowheads="1"/>
          </p:cNvSpPr>
          <p:nvPr/>
        </p:nvSpPr>
        <p:spPr bwMode="auto">
          <a:xfrm>
            <a:off x="457200" y="2628901"/>
            <a:ext cx="2438400" cy="27084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0.1	I</a:t>
            </a:r>
          </a:p>
          <a:p>
            <a:pPr eaLnBrk="1" hangingPunct="1">
              <a:spcBef>
                <a:spcPct val="50000"/>
              </a:spcBef>
            </a:pPr>
            <a:r>
              <a:rPr lang="en-US" sz="2000" dirty="0">
                <a:latin typeface="Calibri"/>
                <a:cs typeface="Calibri"/>
              </a:rPr>
              <a:t>0.1	love</a:t>
            </a:r>
          </a:p>
          <a:p>
            <a:pPr eaLnBrk="1" hangingPunct="1">
              <a:spcBef>
                <a:spcPct val="50000"/>
              </a:spcBef>
            </a:pPr>
            <a:r>
              <a:rPr lang="en-US" sz="2000" dirty="0">
                <a:latin typeface="Calibri"/>
                <a:cs typeface="Calibri"/>
              </a:rPr>
              <a:t>0.01	this</a:t>
            </a:r>
          </a:p>
          <a:p>
            <a:pPr eaLnBrk="1" hangingPunct="1">
              <a:spcBef>
                <a:spcPct val="50000"/>
              </a:spcBef>
            </a:pPr>
            <a:r>
              <a:rPr lang="en-US" sz="2000" dirty="0">
                <a:latin typeface="Calibri"/>
                <a:cs typeface="Calibri"/>
              </a:rPr>
              <a:t>0.05	fun</a:t>
            </a:r>
          </a:p>
          <a:p>
            <a:pPr eaLnBrk="1" hangingPunct="1">
              <a:spcBef>
                <a:spcPct val="50000"/>
              </a:spcBef>
            </a:pPr>
            <a:r>
              <a:rPr lang="en-US" sz="2000" dirty="0">
                <a:latin typeface="Calibri"/>
                <a:cs typeface="Calibri"/>
              </a:rPr>
              <a:t>0.1	film</a:t>
            </a:r>
          </a:p>
          <a:p>
            <a:pPr eaLnBrk="1" hangingPunct="1">
              <a:spcBef>
                <a:spcPct val="50000"/>
              </a:spcBef>
            </a:pPr>
            <a:r>
              <a:rPr lang="en-US" sz="2000" dirty="0">
                <a:latin typeface="Calibri"/>
                <a:cs typeface="Calibri"/>
              </a:rPr>
              <a:t>…</a:t>
            </a:r>
          </a:p>
        </p:txBody>
      </p:sp>
      <p:sp>
        <p:nvSpPr>
          <p:cNvPr id="753669" name="Text Box 5"/>
          <p:cNvSpPr txBox="1">
            <a:spLocks noChangeArrowheads="1"/>
          </p:cNvSpPr>
          <p:nvPr/>
        </p:nvSpPr>
        <p:spPr bwMode="auto">
          <a:xfrm>
            <a:off x="3505200" y="2743201"/>
            <a:ext cx="609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I</a:t>
            </a:r>
          </a:p>
        </p:txBody>
      </p:sp>
      <p:sp>
        <p:nvSpPr>
          <p:cNvPr id="753670" name="Text Box 6"/>
          <p:cNvSpPr txBox="1">
            <a:spLocks noChangeArrowheads="1"/>
          </p:cNvSpPr>
          <p:nvPr/>
        </p:nvSpPr>
        <p:spPr bwMode="auto">
          <a:xfrm>
            <a:off x="4419600" y="2743201"/>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love</a:t>
            </a:r>
          </a:p>
        </p:txBody>
      </p:sp>
      <p:sp>
        <p:nvSpPr>
          <p:cNvPr id="753671" name="Text Box 7"/>
          <p:cNvSpPr txBox="1">
            <a:spLocks noChangeArrowheads="1"/>
          </p:cNvSpPr>
          <p:nvPr/>
        </p:nvSpPr>
        <p:spPr bwMode="auto">
          <a:xfrm>
            <a:off x="5257800" y="2743201"/>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this</a:t>
            </a:r>
          </a:p>
        </p:txBody>
      </p:sp>
      <p:sp>
        <p:nvSpPr>
          <p:cNvPr id="753672" name="Text Box 8"/>
          <p:cNvSpPr txBox="1">
            <a:spLocks noChangeArrowheads="1"/>
          </p:cNvSpPr>
          <p:nvPr/>
        </p:nvSpPr>
        <p:spPr bwMode="auto">
          <a:xfrm>
            <a:off x="6324600" y="2743201"/>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fun</a:t>
            </a:r>
          </a:p>
        </p:txBody>
      </p:sp>
      <p:sp>
        <p:nvSpPr>
          <p:cNvPr id="753673" name="Text Box 9"/>
          <p:cNvSpPr txBox="1">
            <a:spLocks noChangeArrowheads="1"/>
          </p:cNvSpPr>
          <p:nvPr/>
        </p:nvSpPr>
        <p:spPr bwMode="auto">
          <a:xfrm>
            <a:off x="7086600" y="2743201"/>
            <a:ext cx="1371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film</a:t>
            </a:r>
          </a:p>
        </p:txBody>
      </p:sp>
      <p:grpSp>
        <p:nvGrpSpPr>
          <p:cNvPr id="2" name="Group 10"/>
          <p:cNvGrpSpPr>
            <a:grpSpLocks/>
          </p:cNvGrpSpPr>
          <p:nvPr/>
        </p:nvGrpSpPr>
        <p:grpSpPr bwMode="auto">
          <a:xfrm>
            <a:off x="3581400" y="3143250"/>
            <a:ext cx="4191000" cy="0"/>
            <a:chOff x="2256" y="2640"/>
            <a:chExt cx="2640" cy="0"/>
          </a:xfrm>
        </p:grpSpPr>
        <p:sp>
          <p:nvSpPr>
            <p:cNvPr id="46101" name="Line 11"/>
            <p:cNvSpPr>
              <a:spLocks noChangeShapeType="1"/>
            </p:cNvSpPr>
            <p:nvPr/>
          </p:nvSpPr>
          <p:spPr bwMode="auto">
            <a:xfrm>
              <a:off x="2256"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6102" name="Line 12"/>
            <p:cNvSpPr>
              <a:spLocks noChangeShapeType="1"/>
            </p:cNvSpPr>
            <p:nvPr/>
          </p:nvSpPr>
          <p:spPr bwMode="auto">
            <a:xfrm>
              <a:off x="2832"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6103" name="Line 13"/>
            <p:cNvSpPr>
              <a:spLocks noChangeShapeType="1"/>
            </p:cNvSpPr>
            <p:nvPr/>
          </p:nvSpPr>
          <p:spPr bwMode="auto">
            <a:xfrm>
              <a:off x="3408"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6104" name="Line 14"/>
            <p:cNvSpPr>
              <a:spLocks noChangeShapeType="1"/>
            </p:cNvSpPr>
            <p:nvPr/>
          </p:nvSpPr>
          <p:spPr bwMode="auto">
            <a:xfrm>
              <a:off x="3984"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6105" name="Line 15"/>
            <p:cNvSpPr>
              <a:spLocks noChangeShapeType="1"/>
            </p:cNvSpPr>
            <p:nvPr/>
          </p:nvSpPr>
          <p:spPr bwMode="auto">
            <a:xfrm>
              <a:off x="4608"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grpSp>
      <p:sp>
        <p:nvSpPr>
          <p:cNvPr id="753680" name="Text Box 16"/>
          <p:cNvSpPr txBox="1">
            <a:spLocks noChangeArrowheads="1"/>
          </p:cNvSpPr>
          <p:nvPr/>
        </p:nvSpPr>
        <p:spPr bwMode="auto">
          <a:xfrm>
            <a:off x="3505200" y="3314701"/>
            <a:ext cx="609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0.1</a:t>
            </a:r>
          </a:p>
        </p:txBody>
      </p:sp>
      <p:sp>
        <p:nvSpPr>
          <p:cNvPr id="753681" name="Text Box 17"/>
          <p:cNvSpPr txBox="1">
            <a:spLocks noChangeArrowheads="1"/>
          </p:cNvSpPr>
          <p:nvPr/>
        </p:nvSpPr>
        <p:spPr bwMode="auto">
          <a:xfrm>
            <a:off x="4419600" y="3314701"/>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0.1</a:t>
            </a:r>
          </a:p>
        </p:txBody>
      </p:sp>
      <p:sp>
        <p:nvSpPr>
          <p:cNvPr id="753682" name="Text Box 18"/>
          <p:cNvSpPr txBox="1">
            <a:spLocks noChangeArrowheads="1"/>
          </p:cNvSpPr>
          <p:nvPr/>
        </p:nvSpPr>
        <p:spPr bwMode="auto">
          <a:xfrm>
            <a:off x="5257800" y="3314701"/>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.05</a:t>
            </a:r>
          </a:p>
        </p:txBody>
      </p:sp>
      <p:sp>
        <p:nvSpPr>
          <p:cNvPr id="753683" name="Text Box 19"/>
          <p:cNvSpPr txBox="1">
            <a:spLocks noChangeArrowheads="1"/>
          </p:cNvSpPr>
          <p:nvPr/>
        </p:nvSpPr>
        <p:spPr bwMode="auto">
          <a:xfrm>
            <a:off x="6324600" y="3314701"/>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0.01</a:t>
            </a:r>
          </a:p>
        </p:txBody>
      </p:sp>
      <p:sp>
        <p:nvSpPr>
          <p:cNvPr id="753684" name="Text Box 20"/>
          <p:cNvSpPr txBox="1">
            <a:spLocks noChangeArrowheads="1"/>
          </p:cNvSpPr>
          <p:nvPr/>
        </p:nvSpPr>
        <p:spPr bwMode="auto">
          <a:xfrm>
            <a:off x="7086600" y="3314701"/>
            <a:ext cx="1371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0.1</a:t>
            </a:r>
          </a:p>
        </p:txBody>
      </p:sp>
      <p:sp>
        <p:nvSpPr>
          <p:cNvPr id="46096" name="Text Box 24"/>
          <p:cNvSpPr txBox="1">
            <a:spLocks noChangeArrowheads="1"/>
          </p:cNvSpPr>
          <p:nvPr/>
        </p:nvSpPr>
        <p:spPr bwMode="auto">
          <a:xfrm>
            <a:off x="609600" y="2228851"/>
            <a:ext cx="1371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Class </a:t>
            </a:r>
            <a:r>
              <a:rPr lang="en-US" i="1" dirty="0" err="1">
                <a:latin typeface="Calibri"/>
                <a:cs typeface="Calibri"/>
              </a:rPr>
              <a:t>pos</a:t>
            </a:r>
            <a:endParaRPr lang="en-US" i="1" dirty="0">
              <a:latin typeface="Calibri"/>
              <a:cs typeface="Calibri"/>
            </a:endParaRPr>
          </a:p>
        </p:txBody>
      </p:sp>
      <p:sp>
        <p:nvSpPr>
          <p:cNvPr id="753689" name="Text Box 25"/>
          <p:cNvSpPr txBox="1">
            <a:spLocks noChangeArrowheads="1"/>
          </p:cNvSpPr>
          <p:nvPr/>
        </p:nvSpPr>
        <p:spPr bwMode="auto">
          <a:xfrm>
            <a:off x="5791200" y="4457701"/>
            <a:ext cx="2971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P(s | </a:t>
            </a:r>
            <a:r>
              <a:rPr lang="en-US" dirty="0" err="1">
                <a:latin typeface="Calibri"/>
                <a:cs typeface="Calibri"/>
              </a:rPr>
              <a:t>pos</a:t>
            </a:r>
            <a:r>
              <a:rPr lang="en-US" dirty="0">
                <a:latin typeface="Calibri"/>
                <a:cs typeface="Calibri"/>
              </a:rPr>
              <a:t>) = 0.0000005 </a:t>
            </a:r>
          </a:p>
        </p:txBody>
      </p:sp>
      <p:sp>
        <p:nvSpPr>
          <p:cNvPr id="3" name="Slide Number Placeholder 2">
            <a:extLst>
              <a:ext uri="{FF2B5EF4-FFF2-40B4-BE49-F238E27FC236}">
                <a16:creationId xmlns:a16="http://schemas.microsoft.com/office/drawing/2014/main" id="{DAE8959F-1612-BD46-8D77-D90A8211D398}"/>
              </a:ext>
            </a:extLst>
          </p:cNvPr>
          <p:cNvSpPr>
            <a:spLocks noGrp="1"/>
          </p:cNvSpPr>
          <p:nvPr>
            <p:ph type="sldNum" sz="quarter" idx="12"/>
          </p:nvPr>
        </p:nvSpPr>
        <p:spPr/>
        <p:txBody>
          <a:bodyPr/>
          <a:lstStyle/>
          <a:p>
            <a:pPr>
              <a:defRPr/>
            </a:pPr>
            <a:fld id="{713DD8BE-556E-3440-9013-11CC5588178D}" type="slidenum">
              <a:rPr lang="en-US" smtClean="0"/>
              <a:pPr>
                <a:defRPr/>
              </a:pPr>
              <a:t>35</a:t>
            </a:fld>
            <a:endParaRPr lang="en-US"/>
          </a:p>
        </p:txBody>
      </p:sp>
    </p:spTree>
    <p:extLst>
      <p:ext uri="{BB962C8B-B14F-4D97-AF65-F5344CB8AC3E}">
        <p14:creationId xmlns:p14="http://schemas.microsoft.com/office/powerpoint/2010/main" val="31190000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366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75367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9"/>
                                          </p:stCondLst>
                                        </p:cTn>
                                        <p:tgtEl>
                                          <p:spTgt spid="75367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75367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75367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9"/>
                                          </p:stCondLst>
                                        </p:cTn>
                                        <p:tgtEl>
                                          <p:spTgt spid="75368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9"/>
                                          </p:stCondLst>
                                        </p:cTn>
                                        <p:tgtEl>
                                          <p:spTgt spid="75368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9"/>
                                          </p:stCondLst>
                                        </p:cTn>
                                        <p:tgtEl>
                                          <p:spTgt spid="75368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9"/>
                                          </p:stCondLst>
                                        </p:cTn>
                                        <p:tgtEl>
                                          <p:spTgt spid="75368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9"/>
                                          </p:stCondLst>
                                        </p:cTn>
                                        <p:tgtEl>
                                          <p:spTgt spid="75368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753689"/>
                                        </p:tgtEl>
                                        <p:attrNameLst>
                                          <p:attrName>style.visibility</p:attrName>
                                        </p:attrNameLst>
                                      </p:cBhvr>
                                      <p:to>
                                        <p:strVal val="visible"/>
                                      </p:to>
                                    </p:set>
                                    <p:anim calcmode="lin" valueType="num">
                                      <p:cBhvr additive="base">
                                        <p:cTn id="51" dur="10" fill="hold"/>
                                        <p:tgtEl>
                                          <p:spTgt spid="753689"/>
                                        </p:tgtEl>
                                        <p:attrNameLst>
                                          <p:attrName>ppt_x</p:attrName>
                                        </p:attrNameLst>
                                      </p:cBhvr>
                                      <p:tavLst>
                                        <p:tav tm="0">
                                          <p:val>
                                            <p:strVal val="0-#ppt_w/2"/>
                                          </p:val>
                                        </p:tav>
                                        <p:tav tm="100000">
                                          <p:val>
                                            <p:strVal val="#ppt_x"/>
                                          </p:val>
                                        </p:tav>
                                      </p:tavLst>
                                    </p:anim>
                                    <p:anim calcmode="lin" valueType="num">
                                      <p:cBhvr additive="base">
                                        <p:cTn id="52" dur="10" fill="hold"/>
                                        <p:tgtEl>
                                          <p:spTgt spid="7536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669" grpId="0" autoUpdateAnimBg="0"/>
      <p:bldP spid="753670" grpId="0" autoUpdateAnimBg="0"/>
      <p:bldP spid="753671" grpId="0" autoUpdateAnimBg="0"/>
      <p:bldP spid="753672" grpId="0" autoUpdateAnimBg="0"/>
      <p:bldP spid="753673" grpId="0" autoUpdateAnimBg="0"/>
      <p:bldP spid="753680" grpId="0" autoUpdateAnimBg="0"/>
      <p:bldP spid="753681" grpId="0" autoUpdateAnimBg="0"/>
      <p:bldP spid="753682" grpId="0" autoUpdateAnimBg="0"/>
      <p:bldP spid="753683" grpId="0" autoUpdateAnimBg="0"/>
      <p:bldP spid="753684" grpId="0" autoUpdateAnimBg="0"/>
      <p:bldP spid="753689"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b="0" dirty="0">
                <a:ea typeface="ＭＳ Ｐゴシック" charset="0"/>
                <a:cs typeface="ＭＳ Ｐゴシック" charset="0"/>
              </a:rPr>
              <a:t>Na</a:t>
            </a:r>
            <a:r>
              <a:rPr lang="fr-FR" b="0" dirty="0" err="1">
                <a:ea typeface="ＭＳ Ｐゴシック" charset="0"/>
                <a:cs typeface="ＭＳ Ｐゴシック" charset="0"/>
              </a:rPr>
              <a:t>ï</a:t>
            </a:r>
            <a:r>
              <a:rPr lang="en-US" b="0" dirty="0" err="1">
                <a:ea typeface="ＭＳ Ｐゴシック" charset="0"/>
                <a:cs typeface="ＭＳ Ｐゴシック" charset="0"/>
              </a:rPr>
              <a:t>ve</a:t>
            </a:r>
            <a:r>
              <a:rPr lang="en-US" b="0" dirty="0">
                <a:ea typeface="ＭＳ Ｐゴシック" charset="0"/>
                <a:cs typeface="ＭＳ Ｐゴシック" charset="0"/>
              </a:rPr>
              <a:t> Bayes as a Language Model</a:t>
            </a:r>
          </a:p>
        </p:txBody>
      </p:sp>
      <p:sp>
        <p:nvSpPr>
          <p:cNvPr id="47106" name="Rectangle 3"/>
          <p:cNvSpPr>
            <a:spLocks noGrp="1" noChangeArrowheads="1"/>
          </p:cNvSpPr>
          <p:nvPr>
            <p:ph type="body" idx="1"/>
          </p:nvPr>
        </p:nvSpPr>
        <p:spPr>
          <a:xfrm>
            <a:off x="152400" y="971550"/>
            <a:ext cx="8839200" cy="813197"/>
          </a:xfrm>
        </p:spPr>
        <p:txBody>
          <a:bodyPr/>
          <a:lstStyle/>
          <a:p>
            <a:pPr eaLnBrk="1" hangingPunct="1"/>
            <a:r>
              <a:rPr lang="en-US" dirty="0">
                <a:latin typeface="Calibri"/>
                <a:ea typeface="ＭＳ Ｐゴシック" charset="0"/>
                <a:cs typeface="Calibri"/>
              </a:rPr>
              <a:t>Which class assigns the higher probability to s?</a:t>
            </a:r>
          </a:p>
        </p:txBody>
      </p:sp>
      <p:sp>
        <p:nvSpPr>
          <p:cNvPr id="47107" name="Text Box 4"/>
          <p:cNvSpPr txBox="1">
            <a:spLocks noChangeArrowheads="1"/>
          </p:cNvSpPr>
          <p:nvPr/>
        </p:nvSpPr>
        <p:spPr bwMode="auto">
          <a:xfrm>
            <a:off x="381000" y="2628901"/>
            <a:ext cx="2438400" cy="2246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solidFill>
                  <a:srgbClr val="00AB7E"/>
                </a:solidFill>
                <a:latin typeface="Calibri"/>
                <a:cs typeface="Calibri"/>
              </a:rPr>
              <a:t>0.1	I</a:t>
            </a:r>
          </a:p>
          <a:p>
            <a:pPr eaLnBrk="1" hangingPunct="1">
              <a:spcBef>
                <a:spcPct val="50000"/>
              </a:spcBef>
            </a:pPr>
            <a:r>
              <a:rPr lang="en-US" sz="2000" dirty="0">
                <a:solidFill>
                  <a:srgbClr val="00AB7E"/>
                </a:solidFill>
                <a:latin typeface="Calibri"/>
                <a:cs typeface="Calibri"/>
              </a:rPr>
              <a:t>0.1	love</a:t>
            </a:r>
          </a:p>
          <a:p>
            <a:pPr eaLnBrk="1" hangingPunct="1">
              <a:spcBef>
                <a:spcPct val="50000"/>
              </a:spcBef>
            </a:pPr>
            <a:r>
              <a:rPr lang="en-US" sz="2000" dirty="0">
                <a:solidFill>
                  <a:srgbClr val="00AB7E"/>
                </a:solidFill>
                <a:latin typeface="Calibri"/>
                <a:cs typeface="Calibri"/>
              </a:rPr>
              <a:t>0.01	this</a:t>
            </a:r>
          </a:p>
          <a:p>
            <a:pPr eaLnBrk="1" hangingPunct="1">
              <a:spcBef>
                <a:spcPct val="50000"/>
              </a:spcBef>
            </a:pPr>
            <a:r>
              <a:rPr lang="en-US" sz="2000" dirty="0">
                <a:solidFill>
                  <a:srgbClr val="00AB7E"/>
                </a:solidFill>
                <a:latin typeface="Calibri"/>
                <a:cs typeface="Calibri"/>
              </a:rPr>
              <a:t>0.05	fun</a:t>
            </a:r>
          </a:p>
          <a:p>
            <a:pPr eaLnBrk="1" hangingPunct="1">
              <a:spcBef>
                <a:spcPct val="50000"/>
              </a:spcBef>
            </a:pPr>
            <a:r>
              <a:rPr lang="en-US" sz="2000" dirty="0">
                <a:solidFill>
                  <a:srgbClr val="00AB7E"/>
                </a:solidFill>
                <a:latin typeface="Calibri"/>
                <a:cs typeface="Calibri"/>
              </a:rPr>
              <a:t>0.1	film</a:t>
            </a:r>
          </a:p>
        </p:txBody>
      </p:sp>
      <p:sp>
        <p:nvSpPr>
          <p:cNvPr id="47108" name="Text Box 5"/>
          <p:cNvSpPr txBox="1">
            <a:spLocks noChangeArrowheads="1"/>
          </p:cNvSpPr>
          <p:nvPr/>
        </p:nvSpPr>
        <p:spPr bwMode="auto">
          <a:xfrm>
            <a:off x="533400" y="2114551"/>
            <a:ext cx="1600200" cy="461665"/>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solidFill>
                  <a:srgbClr val="00AB7E"/>
                </a:solidFill>
                <a:latin typeface="Calibri"/>
                <a:cs typeface="Calibri"/>
              </a:rPr>
              <a:t>Model </a:t>
            </a:r>
            <a:r>
              <a:rPr lang="en-US" dirty="0" err="1">
                <a:solidFill>
                  <a:srgbClr val="00AB7E"/>
                </a:solidFill>
                <a:latin typeface="Calibri"/>
                <a:cs typeface="Calibri"/>
              </a:rPr>
              <a:t>pos</a:t>
            </a:r>
            <a:endParaRPr lang="en-US" dirty="0">
              <a:solidFill>
                <a:srgbClr val="00AB7E"/>
              </a:solidFill>
              <a:latin typeface="Calibri"/>
              <a:cs typeface="Calibri"/>
            </a:endParaRPr>
          </a:p>
        </p:txBody>
      </p:sp>
      <p:sp>
        <p:nvSpPr>
          <p:cNvPr id="47109" name="Text Box 6"/>
          <p:cNvSpPr txBox="1">
            <a:spLocks noChangeArrowheads="1"/>
          </p:cNvSpPr>
          <p:nvPr/>
        </p:nvSpPr>
        <p:spPr bwMode="auto">
          <a:xfrm>
            <a:off x="2819400" y="2114551"/>
            <a:ext cx="16002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solidFill>
                  <a:srgbClr val="FF0000"/>
                </a:solidFill>
                <a:latin typeface="Calibri"/>
                <a:cs typeface="Calibri"/>
              </a:rPr>
              <a:t>Model </a:t>
            </a:r>
            <a:r>
              <a:rPr lang="en-US" dirty="0" err="1">
                <a:solidFill>
                  <a:srgbClr val="FF0000"/>
                </a:solidFill>
                <a:latin typeface="Calibri"/>
                <a:cs typeface="Calibri"/>
              </a:rPr>
              <a:t>neg</a:t>
            </a:r>
            <a:endParaRPr lang="en-US" dirty="0">
              <a:solidFill>
                <a:srgbClr val="FF0000"/>
              </a:solidFill>
              <a:latin typeface="Calibri"/>
              <a:cs typeface="Calibri"/>
            </a:endParaRPr>
          </a:p>
        </p:txBody>
      </p:sp>
      <p:sp>
        <p:nvSpPr>
          <p:cNvPr id="47110" name="Rectangle 7"/>
          <p:cNvSpPr>
            <a:spLocks noChangeArrowheads="1"/>
          </p:cNvSpPr>
          <p:nvPr/>
        </p:nvSpPr>
        <p:spPr bwMode="auto">
          <a:xfrm>
            <a:off x="228600" y="2000250"/>
            <a:ext cx="2133600" cy="2971800"/>
          </a:xfrm>
          <a:prstGeom prst="rect">
            <a:avLst/>
          </a:prstGeom>
          <a:noFill/>
          <a:ln w="9525">
            <a:solidFill>
              <a:srgbClr val="00E4A8"/>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7111" name="Rectangle 8"/>
          <p:cNvSpPr>
            <a:spLocks noChangeArrowheads="1"/>
          </p:cNvSpPr>
          <p:nvPr/>
        </p:nvSpPr>
        <p:spPr bwMode="auto">
          <a:xfrm>
            <a:off x="2438400" y="2000250"/>
            <a:ext cx="2133600" cy="2971800"/>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grpSp>
        <p:nvGrpSpPr>
          <p:cNvPr id="2" name="Group 9"/>
          <p:cNvGrpSpPr>
            <a:grpSpLocks/>
          </p:cNvGrpSpPr>
          <p:nvPr/>
        </p:nvGrpSpPr>
        <p:grpSpPr bwMode="auto">
          <a:xfrm>
            <a:off x="4648200" y="2743201"/>
            <a:ext cx="4953000" cy="401241"/>
            <a:chOff x="2928" y="2304"/>
            <a:chExt cx="3120" cy="337"/>
          </a:xfrm>
        </p:grpSpPr>
        <p:sp>
          <p:nvSpPr>
            <p:cNvPr id="47127" name="Text Box 10"/>
            <p:cNvSpPr txBox="1">
              <a:spLocks noChangeArrowheads="1"/>
            </p:cNvSpPr>
            <p:nvPr/>
          </p:nvSpPr>
          <p:spPr bwMode="auto">
            <a:xfrm>
              <a:off x="5184" y="2304"/>
              <a:ext cx="864"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film</a:t>
              </a:r>
            </a:p>
          </p:txBody>
        </p:sp>
        <p:sp>
          <p:nvSpPr>
            <p:cNvPr id="47128" name="Text Box 11"/>
            <p:cNvSpPr txBox="1">
              <a:spLocks noChangeArrowheads="1"/>
            </p:cNvSpPr>
            <p:nvPr/>
          </p:nvSpPr>
          <p:spPr bwMode="auto">
            <a:xfrm>
              <a:off x="3504" y="2304"/>
              <a:ext cx="624"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love</a:t>
              </a:r>
            </a:p>
          </p:txBody>
        </p:sp>
        <p:sp>
          <p:nvSpPr>
            <p:cNvPr id="47129" name="Text Box 12"/>
            <p:cNvSpPr txBox="1">
              <a:spLocks noChangeArrowheads="1"/>
            </p:cNvSpPr>
            <p:nvPr/>
          </p:nvSpPr>
          <p:spPr bwMode="auto">
            <a:xfrm>
              <a:off x="4032" y="2304"/>
              <a:ext cx="624"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this</a:t>
              </a:r>
            </a:p>
          </p:txBody>
        </p:sp>
        <p:sp>
          <p:nvSpPr>
            <p:cNvPr id="47130" name="Text Box 13"/>
            <p:cNvSpPr txBox="1">
              <a:spLocks noChangeArrowheads="1"/>
            </p:cNvSpPr>
            <p:nvPr/>
          </p:nvSpPr>
          <p:spPr bwMode="auto">
            <a:xfrm>
              <a:off x="4704" y="2304"/>
              <a:ext cx="480"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fun</a:t>
              </a:r>
            </a:p>
          </p:txBody>
        </p:sp>
        <p:grpSp>
          <p:nvGrpSpPr>
            <p:cNvPr id="47131" name="Group 14"/>
            <p:cNvGrpSpPr>
              <a:grpSpLocks/>
            </p:cNvGrpSpPr>
            <p:nvPr/>
          </p:nvGrpSpPr>
          <p:grpSpPr bwMode="auto">
            <a:xfrm>
              <a:off x="2976" y="2640"/>
              <a:ext cx="2640" cy="1"/>
              <a:chOff x="2256" y="2640"/>
              <a:chExt cx="2640" cy="0"/>
            </a:xfrm>
          </p:grpSpPr>
          <p:sp>
            <p:nvSpPr>
              <p:cNvPr id="47133" name="Line 15"/>
              <p:cNvSpPr>
                <a:spLocks noChangeShapeType="1"/>
              </p:cNvSpPr>
              <p:nvPr/>
            </p:nvSpPr>
            <p:spPr bwMode="auto">
              <a:xfrm>
                <a:off x="2256"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34" name="Line 16"/>
              <p:cNvSpPr>
                <a:spLocks noChangeShapeType="1"/>
              </p:cNvSpPr>
              <p:nvPr/>
            </p:nvSpPr>
            <p:spPr bwMode="auto">
              <a:xfrm>
                <a:off x="2832"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35" name="Line 17"/>
              <p:cNvSpPr>
                <a:spLocks noChangeShapeType="1"/>
              </p:cNvSpPr>
              <p:nvPr/>
            </p:nvSpPr>
            <p:spPr bwMode="auto">
              <a:xfrm>
                <a:off x="3408"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36" name="Line 18"/>
              <p:cNvSpPr>
                <a:spLocks noChangeShapeType="1"/>
              </p:cNvSpPr>
              <p:nvPr/>
            </p:nvSpPr>
            <p:spPr bwMode="auto">
              <a:xfrm>
                <a:off x="3984"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37" name="Line 19"/>
              <p:cNvSpPr>
                <a:spLocks noChangeShapeType="1"/>
              </p:cNvSpPr>
              <p:nvPr/>
            </p:nvSpPr>
            <p:spPr bwMode="auto">
              <a:xfrm>
                <a:off x="4608"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grpSp>
        <p:sp>
          <p:nvSpPr>
            <p:cNvPr id="47132" name="Text Box 20"/>
            <p:cNvSpPr txBox="1">
              <a:spLocks noChangeArrowheads="1"/>
            </p:cNvSpPr>
            <p:nvPr/>
          </p:nvSpPr>
          <p:spPr bwMode="auto">
            <a:xfrm>
              <a:off x="2928" y="2304"/>
              <a:ext cx="624"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I</a:t>
              </a:r>
            </a:p>
          </p:txBody>
        </p:sp>
      </p:grpSp>
      <p:grpSp>
        <p:nvGrpSpPr>
          <p:cNvPr id="4" name="Group 21"/>
          <p:cNvGrpSpPr>
            <a:grpSpLocks/>
          </p:cNvGrpSpPr>
          <p:nvPr/>
        </p:nvGrpSpPr>
        <p:grpSpPr bwMode="auto">
          <a:xfrm>
            <a:off x="4648200" y="3314701"/>
            <a:ext cx="4953000" cy="608409"/>
            <a:chOff x="2928" y="2784"/>
            <a:chExt cx="3120" cy="511"/>
          </a:xfrm>
        </p:grpSpPr>
        <p:sp>
          <p:nvSpPr>
            <p:cNvPr id="47117" name="Text Box 22"/>
            <p:cNvSpPr txBox="1">
              <a:spLocks noChangeArrowheads="1"/>
            </p:cNvSpPr>
            <p:nvPr/>
          </p:nvSpPr>
          <p:spPr bwMode="auto">
            <a:xfrm>
              <a:off x="5184" y="2784"/>
              <a:ext cx="864"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0.1</a:t>
              </a:r>
            </a:p>
          </p:txBody>
        </p:sp>
        <p:sp>
          <p:nvSpPr>
            <p:cNvPr id="47118" name="Text Box 23"/>
            <p:cNvSpPr txBox="1">
              <a:spLocks noChangeArrowheads="1"/>
            </p:cNvSpPr>
            <p:nvPr/>
          </p:nvSpPr>
          <p:spPr bwMode="auto">
            <a:xfrm>
              <a:off x="3504" y="2784"/>
              <a:ext cx="480"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0.1</a:t>
              </a:r>
            </a:p>
          </p:txBody>
        </p:sp>
        <p:sp>
          <p:nvSpPr>
            <p:cNvPr id="47119" name="Text Box 24"/>
            <p:cNvSpPr txBox="1">
              <a:spLocks noChangeArrowheads="1"/>
            </p:cNvSpPr>
            <p:nvPr/>
          </p:nvSpPr>
          <p:spPr bwMode="auto">
            <a:xfrm>
              <a:off x="4032" y="2784"/>
              <a:ext cx="576"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0.01</a:t>
              </a:r>
            </a:p>
          </p:txBody>
        </p:sp>
        <p:sp>
          <p:nvSpPr>
            <p:cNvPr id="47120" name="Text Box 25"/>
            <p:cNvSpPr txBox="1">
              <a:spLocks noChangeArrowheads="1"/>
            </p:cNvSpPr>
            <p:nvPr/>
          </p:nvSpPr>
          <p:spPr bwMode="auto">
            <a:xfrm>
              <a:off x="4704" y="2784"/>
              <a:ext cx="576"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0.05</a:t>
              </a:r>
            </a:p>
          </p:txBody>
        </p:sp>
        <p:sp>
          <p:nvSpPr>
            <p:cNvPr id="47121" name="Text Box 26"/>
            <p:cNvSpPr txBox="1">
              <a:spLocks noChangeArrowheads="1"/>
            </p:cNvSpPr>
            <p:nvPr/>
          </p:nvSpPr>
          <p:spPr bwMode="auto">
            <a:xfrm>
              <a:off x="2928" y="2784"/>
              <a:ext cx="480"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0.1</a:t>
              </a:r>
            </a:p>
          </p:txBody>
        </p:sp>
        <p:sp>
          <p:nvSpPr>
            <p:cNvPr id="47122" name="Text Box 27"/>
            <p:cNvSpPr txBox="1">
              <a:spLocks noChangeArrowheads="1"/>
            </p:cNvSpPr>
            <p:nvPr/>
          </p:nvSpPr>
          <p:spPr bwMode="auto">
            <a:xfrm>
              <a:off x="5184" y="2985"/>
              <a:ext cx="864"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0.1</a:t>
              </a:r>
            </a:p>
          </p:txBody>
        </p:sp>
        <p:sp>
          <p:nvSpPr>
            <p:cNvPr id="47123" name="Text Box 28"/>
            <p:cNvSpPr txBox="1">
              <a:spLocks noChangeArrowheads="1"/>
            </p:cNvSpPr>
            <p:nvPr/>
          </p:nvSpPr>
          <p:spPr bwMode="auto">
            <a:xfrm>
              <a:off x="3504" y="2985"/>
              <a:ext cx="528"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0.001</a:t>
              </a:r>
            </a:p>
          </p:txBody>
        </p:sp>
        <p:sp>
          <p:nvSpPr>
            <p:cNvPr id="47124" name="Text Box 29"/>
            <p:cNvSpPr txBox="1">
              <a:spLocks noChangeArrowheads="1"/>
            </p:cNvSpPr>
            <p:nvPr/>
          </p:nvSpPr>
          <p:spPr bwMode="auto">
            <a:xfrm>
              <a:off x="4032" y="2985"/>
              <a:ext cx="576"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0.01</a:t>
              </a:r>
            </a:p>
          </p:txBody>
        </p:sp>
        <p:sp>
          <p:nvSpPr>
            <p:cNvPr id="47125" name="Text Box 30"/>
            <p:cNvSpPr txBox="1">
              <a:spLocks noChangeArrowheads="1"/>
            </p:cNvSpPr>
            <p:nvPr/>
          </p:nvSpPr>
          <p:spPr bwMode="auto">
            <a:xfrm>
              <a:off x="4704" y="2985"/>
              <a:ext cx="576"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0.005</a:t>
              </a:r>
            </a:p>
          </p:txBody>
        </p:sp>
        <p:sp>
          <p:nvSpPr>
            <p:cNvPr id="47126" name="Text Box 31"/>
            <p:cNvSpPr txBox="1">
              <a:spLocks noChangeArrowheads="1"/>
            </p:cNvSpPr>
            <p:nvPr/>
          </p:nvSpPr>
          <p:spPr bwMode="auto">
            <a:xfrm>
              <a:off x="2928" y="2985"/>
              <a:ext cx="480"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0.2</a:t>
              </a:r>
            </a:p>
          </p:txBody>
        </p:sp>
      </p:grpSp>
      <p:sp>
        <p:nvSpPr>
          <p:cNvPr id="754720" name="Text Box 32"/>
          <p:cNvSpPr txBox="1">
            <a:spLocks noChangeArrowheads="1"/>
          </p:cNvSpPr>
          <p:nvPr/>
        </p:nvSpPr>
        <p:spPr bwMode="auto">
          <a:xfrm>
            <a:off x="5410200" y="4286251"/>
            <a:ext cx="2895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P(</a:t>
            </a:r>
            <a:r>
              <a:rPr lang="en-US" dirty="0" err="1">
                <a:latin typeface="Calibri"/>
                <a:cs typeface="Calibri"/>
              </a:rPr>
              <a:t>s|</a:t>
            </a:r>
            <a:r>
              <a:rPr lang="en-US" dirty="0" err="1">
                <a:solidFill>
                  <a:srgbClr val="008000"/>
                </a:solidFill>
                <a:latin typeface="Calibri"/>
                <a:cs typeface="Calibri"/>
              </a:rPr>
              <a:t>pos</a:t>
            </a:r>
            <a:r>
              <a:rPr lang="en-US" dirty="0">
                <a:latin typeface="Calibri"/>
                <a:cs typeface="Calibri"/>
              </a:rPr>
              <a:t>)  &gt;  P(</a:t>
            </a:r>
            <a:r>
              <a:rPr lang="en-US" dirty="0" err="1">
                <a:latin typeface="Calibri"/>
                <a:cs typeface="Calibri"/>
              </a:rPr>
              <a:t>s|</a:t>
            </a:r>
            <a:r>
              <a:rPr lang="en-US" dirty="0" err="1">
                <a:solidFill>
                  <a:srgbClr val="FF0000"/>
                </a:solidFill>
                <a:latin typeface="Calibri"/>
                <a:cs typeface="Calibri"/>
              </a:rPr>
              <a:t>neg</a:t>
            </a:r>
            <a:r>
              <a:rPr lang="en-US" dirty="0">
                <a:latin typeface="Calibri"/>
                <a:cs typeface="Calibri"/>
              </a:rPr>
              <a:t>)</a:t>
            </a:r>
          </a:p>
        </p:txBody>
      </p:sp>
      <p:sp>
        <p:nvSpPr>
          <p:cNvPr id="47115" name="Text Box 33"/>
          <p:cNvSpPr txBox="1">
            <a:spLocks noChangeArrowheads="1"/>
          </p:cNvSpPr>
          <p:nvPr/>
        </p:nvSpPr>
        <p:spPr bwMode="auto">
          <a:xfrm>
            <a:off x="2574927" y="2513411"/>
            <a:ext cx="1545565" cy="23750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lnSpc>
                <a:spcPct val="150000"/>
              </a:lnSpc>
            </a:pPr>
            <a:r>
              <a:rPr lang="en-US" sz="2000" dirty="0">
                <a:solidFill>
                  <a:schemeClr val="hlink"/>
                </a:solidFill>
                <a:latin typeface="Calibri"/>
                <a:cs typeface="Calibri"/>
              </a:rPr>
              <a:t>0.2	I</a:t>
            </a:r>
          </a:p>
          <a:p>
            <a:pPr eaLnBrk="1" hangingPunct="1">
              <a:lnSpc>
                <a:spcPct val="150000"/>
              </a:lnSpc>
            </a:pPr>
            <a:r>
              <a:rPr lang="en-US" sz="2000" dirty="0">
                <a:solidFill>
                  <a:schemeClr val="hlink"/>
                </a:solidFill>
                <a:latin typeface="Calibri"/>
                <a:cs typeface="Calibri"/>
              </a:rPr>
              <a:t>0.001	love</a:t>
            </a:r>
          </a:p>
          <a:p>
            <a:pPr eaLnBrk="1" hangingPunct="1">
              <a:lnSpc>
                <a:spcPct val="150000"/>
              </a:lnSpc>
            </a:pPr>
            <a:r>
              <a:rPr lang="en-US" sz="2000" dirty="0">
                <a:solidFill>
                  <a:schemeClr val="hlink"/>
                </a:solidFill>
                <a:latin typeface="Calibri"/>
                <a:cs typeface="Calibri"/>
              </a:rPr>
              <a:t>0.01	this</a:t>
            </a:r>
          </a:p>
          <a:p>
            <a:pPr eaLnBrk="1" hangingPunct="1">
              <a:lnSpc>
                <a:spcPct val="150000"/>
              </a:lnSpc>
            </a:pPr>
            <a:r>
              <a:rPr lang="en-US" sz="2000" dirty="0">
                <a:solidFill>
                  <a:schemeClr val="hlink"/>
                </a:solidFill>
                <a:latin typeface="Calibri"/>
                <a:cs typeface="Calibri"/>
              </a:rPr>
              <a:t>0.005	fun</a:t>
            </a:r>
          </a:p>
          <a:p>
            <a:pPr eaLnBrk="1" hangingPunct="1">
              <a:lnSpc>
                <a:spcPct val="150000"/>
              </a:lnSpc>
            </a:pPr>
            <a:r>
              <a:rPr lang="en-US" sz="2000" dirty="0">
                <a:solidFill>
                  <a:schemeClr val="hlink"/>
                </a:solidFill>
                <a:latin typeface="Calibri"/>
                <a:cs typeface="Calibri"/>
              </a:rPr>
              <a:t>0.1	film</a:t>
            </a:r>
          </a:p>
        </p:txBody>
      </p:sp>
      <p:sp>
        <p:nvSpPr>
          <p:cNvPr id="3" name="Slide Number Placeholder 2">
            <a:extLst>
              <a:ext uri="{FF2B5EF4-FFF2-40B4-BE49-F238E27FC236}">
                <a16:creationId xmlns:a16="http://schemas.microsoft.com/office/drawing/2014/main" id="{CF820733-022B-0B4B-B0B4-204AA0513985}"/>
              </a:ext>
            </a:extLst>
          </p:cNvPr>
          <p:cNvSpPr>
            <a:spLocks noGrp="1"/>
          </p:cNvSpPr>
          <p:nvPr>
            <p:ph type="sldNum" sz="quarter" idx="12"/>
          </p:nvPr>
        </p:nvSpPr>
        <p:spPr/>
        <p:txBody>
          <a:bodyPr/>
          <a:lstStyle/>
          <a:p>
            <a:pPr>
              <a:defRPr/>
            </a:pPr>
            <a:fld id="{713DD8BE-556E-3440-9013-11CC5588178D}" type="slidenum">
              <a:rPr lang="en-US" smtClean="0"/>
              <a:pPr>
                <a:defRPr/>
              </a:pPr>
              <a:t>36</a:t>
            </a:fld>
            <a:endParaRPr lang="en-US"/>
          </a:p>
        </p:txBody>
      </p:sp>
    </p:spTree>
    <p:extLst>
      <p:ext uri="{BB962C8B-B14F-4D97-AF65-F5344CB8AC3E}">
        <p14:creationId xmlns:p14="http://schemas.microsoft.com/office/powerpoint/2010/main" val="12433828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47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720"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486400" y="2228851"/>
            <a:ext cx="4038600" cy="2585323"/>
          </a:xfrm>
          <a:prstGeom prst="rect">
            <a:avLst/>
          </a:prstGeom>
          <a:noFill/>
        </p:spPr>
        <p:txBody>
          <a:bodyPr wrap="square" rtlCol="0">
            <a:spAutoFit/>
          </a:bodyPr>
          <a:lstStyle/>
          <a:p>
            <a:r>
              <a:rPr lang="en-US" sz="1800" b="1" dirty="0">
                <a:solidFill>
                  <a:srgbClr val="590A0E"/>
                </a:solidFill>
                <a:latin typeface="+mn-lt"/>
              </a:rPr>
              <a:t>Choosing a class:</a:t>
            </a:r>
          </a:p>
          <a:p>
            <a:r>
              <a:rPr lang="en-US" sz="1800" dirty="0">
                <a:solidFill>
                  <a:srgbClr val="590A0E"/>
                </a:solidFill>
                <a:latin typeface="+mn-lt"/>
              </a:rPr>
              <a:t>P(c|d5) </a:t>
            </a:r>
          </a:p>
          <a:p>
            <a:endParaRPr lang="en-US" sz="1800" dirty="0">
              <a:solidFill>
                <a:srgbClr val="590A0E"/>
              </a:solidFill>
              <a:latin typeface="+mn-lt"/>
            </a:endParaRPr>
          </a:p>
          <a:p>
            <a:endParaRPr lang="en-US" sz="1800" dirty="0">
              <a:solidFill>
                <a:srgbClr val="590A0E"/>
              </a:solidFill>
              <a:latin typeface="+mn-lt"/>
            </a:endParaRPr>
          </a:p>
          <a:p>
            <a:endParaRPr lang="en-US" sz="1800" dirty="0">
              <a:solidFill>
                <a:srgbClr val="590A0E"/>
              </a:solidFill>
              <a:latin typeface="+mn-lt"/>
            </a:endParaRPr>
          </a:p>
          <a:p>
            <a:r>
              <a:rPr lang="en-US" sz="1800" dirty="0">
                <a:solidFill>
                  <a:srgbClr val="590A0E"/>
                </a:solidFill>
                <a:latin typeface="+mn-lt"/>
              </a:rPr>
              <a:t>P(j|d5) </a:t>
            </a:r>
          </a:p>
          <a:p>
            <a:endParaRPr lang="en-US" sz="1800" dirty="0">
              <a:solidFill>
                <a:srgbClr val="590A0E"/>
              </a:solidFill>
              <a:latin typeface="+mn-lt"/>
            </a:endParaRPr>
          </a:p>
          <a:p>
            <a:endParaRPr lang="en-US" sz="1800" dirty="0">
              <a:solidFill>
                <a:srgbClr val="590A0E"/>
              </a:solidFill>
              <a:latin typeface="+mn-lt"/>
            </a:endParaRPr>
          </a:p>
          <a:p>
            <a:endParaRPr lang="en-US" sz="1800" dirty="0">
              <a:solidFill>
                <a:srgbClr val="590A0E"/>
              </a:solidFill>
              <a:latin typeface="+mn-lt"/>
            </a:endParaRPr>
          </a:p>
        </p:txBody>
      </p:sp>
      <p:sp>
        <p:nvSpPr>
          <p:cNvPr id="40" name="TextBox 39"/>
          <p:cNvSpPr txBox="1"/>
          <p:nvPr/>
        </p:nvSpPr>
        <p:spPr>
          <a:xfrm>
            <a:off x="6248400" y="3638550"/>
            <a:ext cx="2112277" cy="830997"/>
          </a:xfrm>
          <a:prstGeom prst="rect">
            <a:avLst/>
          </a:prstGeom>
          <a:noFill/>
        </p:spPr>
        <p:txBody>
          <a:bodyPr wrap="none" rtlCol="0">
            <a:spAutoFit/>
          </a:bodyPr>
          <a:lstStyle/>
          <a:p>
            <a:pPr lvl="1"/>
            <a:r>
              <a:rPr lang="en-US" altLang="zh-TW" sz="1600" dirty="0">
                <a:solidFill>
                  <a:srgbClr val="590A0E"/>
                </a:solidFill>
                <a:latin typeface="Calibri" charset="0"/>
              </a:rPr>
              <a:t> </a:t>
            </a:r>
          </a:p>
          <a:p>
            <a:pPr lvl="1"/>
            <a:r>
              <a:rPr lang="en-US" altLang="zh-TW" sz="1600" dirty="0">
                <a:solidFill>
                  <a:srgbClr val="590A0E"/>
                </a:solidFill>
                <a:latin typeface="Calibri" charset="0"/>
                <a:ea typeface="Arial" charset="0"/>
                <a:cs typeface="Arial" charset="0"/>
              </a:rPr>
              <a:t>1/4 * (2/9)</a:t>
            </a:r>
            <a:r>
              <a:rPr lang="en-US" altLang="zh-TW" sz="1600" baseline="30000" dirty="0">
                <a:solidFill>
                  <a:srgbClr val="590A0E"/>
                </a:solidFill>
                <a:latin typeface="Calibri" charset="0"/>
                <a:ea typeface="Arial" charset="0"/>
                <a:cs typeface="Arial" charset="0"/>
              </a:rPr>
              <a:t>3</a:t>
            </a:r>
            <a:r>
              <a:rPr lang="en-US" altLang="zh-TW" sz="1600" dirty="0">
                <a:solidFill>
                  <a:srgbClr val="590A0E"/>
                </a:solidFill>
                <a:latin typeface="Calibri" charset="0"/>
                <a:ea typeface="Arial" charset="0"/>
                <a:cs typeface="Arial" charset="0"/>
              </a:rPr>
              <a:t> * 2/9 * 2/9 </a:t>
            </a:r>
            <a:r>
              <a:rPr lang="en-US" altLang="zh-TW" sz="1600" dirty="0">
                <a:solidFill>
                  <a:srgbClr val="590A0E"/>
                </a:solidFill>
                <a:latin typeface="Calibri" charset="0"/>
              </a:rPr>
              <a:t> </a:t>
            </a:r>
          </a:p>
          <a:p>
            <a:pPr lvl="1">
              <a:buFont typeface="Wingdings" charset="2"/>
              <a:buNone/>
            </a:pPr>
            <a:r>
              <a:rPr lang="en-US" altLang="zh-TW" sz="1600" dirty="0">
                <a:solidFill>
                  <a:srgbClr val="590A0E"/>
                </a:solidFill>
                <a:latin typeface="Calibri" charset="0"/>
                <a:ea typeface="Arial" charset="0"/>
                <a:cs typeface="Arial" charset="0"/>
              </a:rPr>
              <a:t>	≈ 0.0001</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792777629"/>
              </p:ext>
            </p:extLst>
          </p:nvPr>
        </p:nvGraphicFramePr>
        <p:xfrm>
          <a:off x="2819401" y="0"/>
          <a:ext cx="6347178" cy="1983232"/>
        </p:xfrm>
        <a:graphic>
          <a:graphicData uri="http://schemas.openxmlformats.org/drawingml/2006/table">
            <a:tbl>
              <a:tblPr firstRow="1" bandRow="1">
                <a:tableStyleId>{5C22544A-7EE6-4342-B048-85BDC9FD1C3A}</a:tableStyleId>
              </a:tblPr>
              <a:tblGrid>
                <a:gridCol w="1165578">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3482621">
                  <a:extLst>
                    <a:ext uri="{9D8B030D-6E8A-4147-A177-3AD203B41FA5}">
                      <a16:colId xmlns:a16="http://schemas.microsoft.com/office/drawing/2014/main" val="20002"/>
                    </a:ext>
                  </a:extLst>
                </a:gridCol>
                <a:gridCol w="1013179">
                  <a:extLst>
                    <a:ext uri="{9D8B030D-6E8A-4147-A177-3AD203B41FA5}">
                      <a16:colId xmlns:a16="http://schemas.microsoft.com/office/drawing/2014/main" val="20003"/>
                    </a:ext>
                  </a:extLst>
                </a:gridCol>
              </a:tblGrid>
              <a:tr h="432816">
                <a:tc>
                  <a:txBody>
                    <a:bodyPr/>
                    <a:lstStyle/>
                    <a:p>
                      <a:pPr>
                        <a:lnSpc>
                          <a:spcPct val="70000"/>
                        </a:lnSpc>
                      </a:pPr>
                      <a:endParaRPr lang="en-US" sz="1600" dirty="0"/>
                    </a:p>
                  </a:txBody>
                  <a:tcPr/>
                </a:tc>
                <a:tc>
                  <a:txBody>
                    <a:bodyPr/>
                    <a:lstStyle/>
                    <a:p>
                      <a:pPr>
                        <a:lnSpc>
                          <a:spcPct val="70000"/>
                        </a:lnSpc>
                      </a:pPr>
                      <a:r>
                        <a:rPr lang="en-US" sz="1600" dirty="0"/>
                        <a:t>Doc</a:t>
                      </a:r>
                    </a:p>
                  </a:txBody>
                  <a:tcPr/>
                </a:tc>
                <a:tc>
                  <a:txBody>
                    <a:bodyPr/>
                    <a:lstStyle/>
                    <a:p>
                      <a:pPr>
                        <a:lnSpc>
                          <a:spcPct val="70000"/>
                        </a:lnSpc>
                      </a:pPr>
                      <a:r>
                        <a:rPr lang="en-US" sz="1600" dirty="0"/>
                        <a:t>Words</a:t>
                      </a:r>
                    </a:p>
                  </a:txBody>
                  <a:tcPr/>
                </a:tc>
                <a:tc>
                  <a:txBody>
                    <a:bodyPr/>
                    <a:lstStyle/>
                    <a:p>
                      <a:pPr>
                        <a:lnSpc>
                          <a:spcPct val="70000"/>
                        </a:lnSpc>
                      </a:pPr>
                      <a:r>
                        <a:rPr lang="en-US" sz="1600" dirty="0"/>
                        <a:t>Class</a:t>
                      </a:r>
                    </a:p>
                  </a:txBody>
                  <a:tcPr/>
                </a:tc>
                <a:extLst>
                  <a:ext uri="{0D108BD9-81ED-4DB2-BD59-A6C34878D82A}">
                    <a16:rowId xmlns:a16="http://schemas.microsoft.com/office/drawing/2014/main" val="10000"/>
                  </a:ext>
                </a:extLst>
              </a:tr>
              <a:tr h="279400">
                <a:tc>
                  <a:txBody>
                    <a:bodyPr/>
                    <a:lstStyle/>
                    <a:p>
                      <a:pPr>
                        <a:lnSpc>
                          <a:spcPct val="70000"/>
                        </a:lnSpc>
                      </a:pPr>
                      <a:r>
                        <a:rPr lang="en-US" sz="1400" dirty="0"/>
                        <a:t>Training</a:t>
                      </a:r>
                    </a:p>
                  </a:txBody>
                  <a:tcPr>
                    <a:solidFill>
                      <a:schemeClr val="accent6">
                        <a:lumMod val="20000"/>
                        <a:lumOff val="80000"/>
                      </a:schemeClr>
                    </a:solidFill>
                  </a:tcPr>
                </a:tc>
                <a:tc>
                  <a:txBody>
                    <a:bodyPr/>
                    <a:lstStyle/>
                    <a:p>
                      <a:pPr>
                        <a:lnSpc>
                          <a:spcPct val="70000"/>
                        </a:lnSpc>
                      </a:pPr>
                      <a:r>
                        <a:rPr lang="en-US" sz="1600" dirty="0"/>
                        <a:t>1</a:t>
                      </a:r>
                    </a:p>
                  </a:txBody>
                  <a:tcPr>
                    <a:solidFill>
                      <a:schemeClr val="accent6">
                        <a:lumMod val="20000"/>
                        <a:lumOff val="80000"/>
                      </a:schemeClr>
                    </a:solidFill>
                  </a:tcPr>
                </a:tc>
                <a:tc>
                  <a:txBody>
                    <a:bodyPr/>
                    <a:lstStyle/>
                    <a:p>
                      <a:pPr>
                        <a:lnSpc>
                          <a:spcPct val="70000"/>
                        </a:lnSpc>
                      </a:pPr>
                      <a:r>
                        <a:rPr lang="en-US" sz="1600" dirty="0"/>
                        <a:t>Chinese</a:t>
                      </a:r>
                      <a:r>
                        <a:rPr lang="en-US" sz="1600" baseline="0" dirty="0"/>
                        <a:t> Beijing Chinese</a:t>
                      </a:r>
                      <a:endParaRPr lang="en-US" sz="1600" dirty="0"/>
                    </a:p>
                  </a:txBody>
                  <a:tcPr>
                    <a:solidFill>
                      <a:schemeClr val="accent6">
                        <a:lumMod val="20000"/>
                        <a:lumOff val="80000"/>
                      </a:schemeClr>
                    </a:solidFill>
                  </a:tcPr>
                </a:tc>
                <a:tc>
                  <a:txBody>
                    <a:bodyPr/>
                    <a:lstStyle/>
                    <a:p>
                      <a:pPr>
                        <a:lnSpc>
                          <a:spcPct val="70000"/>
                        </a:lnSpc>
                      </a:pPr>
                      <a:r>
                        <a:rPr lang="en-US" sz="1600" dirty="0"/>
                        <a:t>c</a:t>
                      </a:r>
                    </a:p>
                  </a:txBody>
                  <a:tcPr>
                    <a:solidFill>
                      <a:schemeClr val="accent6">
                        <a:lumMod val="20000"/>
                        <a:lumOff val="80000"/>
                      </a:schemeClr>
                    </a:solidFill>
                  </a:tcPr>
                </a:tc>
                <a:extLst>
                  <a:ext uri="{0D108BD9-81ED-4DB2-BD59-A6C34878D82A}">
                    <a16:rowId xmlns:a16="http://schemas.microsoft.com/office/drawing/2014/main" val="10001"/>
                  </a:ext>
                </a:extLst>
              </a:tr>
              <a:tr h="279400">
                <a:tc>
                  <a:txBody>
                    <a:bodyPr/>
                    <a:lstStyle/>
                    <a:p>
                      <a:pPr>
                        <a:lnSpc>
                          <a:spcPct val="70000"/>
                        </a:lnSpc>
                      </a:pPr>
                      <a:endParaRPr lang="en-US" sz="1600" dirty="0"/>
                    </a:p>
                  </a:txBody>
                  <a:tcPr>
                    <a:solidFill>
                      <a:schemeClr val="accent6">
                        <a:lumMod val="20000"/>
                        <a:lumOff val="80000"/>
                      </a:schemeClr>
                    </a:solidFill>
                  </a:tcPr>
                </a:tc>
                <a:tc>
                  <a:txBody>
                    <a:bodyPr/>
                    <a:lstStyle/>
                    <a:p>
                      <a:pPr>
                        <a:lnSpc>
                          <a:spcPct val="70000"/>
                        </a:lnSpc>
                      </a:pPr>
                      <a:r>
                        <a:rPr lang="en-US" sz="1600" dirty="0"/>
                        <a:t>2</a:t>
                      </a:r>
                    </a:p>
                  </a:txBody>
                  <a:tcPr>
                    <a:solidFill>
                      <a:schemeClr val="accent6">
                        <a:lumMod val="20000"/>
                        <a:lumOff val="80000"/>
                      </a:schemeClr>
                    </a:solidFill>
                  </a:tcPr>
                </a:tc>
                <a:tc>
                  <a:txBody>
                    <a:bodyPr/>
                    <a:lstStyle/>
                    <a:p>
                      <a:pPr>
                        <a:lnSpc>
                          <a:spcPct val="70000"/>
                        </a:lnSpc>
                      </a:pPr>
                      <a:r>
                        <a:rPr lang="en-US" sz="1600" dirty="0"/>
                        <a:t>Chinese Chinese Shanghai</a:t>
                      </a:r>
                    </a:p>
                  </a:txBody>
                  <a:tcPr>
                    <a:solidFill>
                      <a:schemeClr val="accent6">
                        <a:lumMod val="20000"/>
                        <a:lumOff val="80000"/>
                      </a:schemeClr>
                    </a:solidFill>
                  </a:tcPr>
                </a:tc>
                <a:tc>
                  <a:txBody>
                    <a:bodyPr/>
                    <a:lstStyle/>
                    <a:p>
                      <a:pPr>
                        <a:lnSpc>
                          <a:spcPct val="70000"/>
                        </a:lnSpc>
                      </a:pPr>
                      <a:r>
                        <a:rPr lang="en-US" sz="1600" dirty="0"/>
                        <a:t>c</a:t>
                      </a:r>
                    </a:p>
                  </a:txBody>
                  <a:tcPr>
                    <a:solidFill>
                      <a:schemeClr val="accent6">
                        <a:lumMod val="20000"/>
                        <a:lumOff val="80000"/>
                      </a:schemeClr>
                    </a:solidFill>
                  </a:tcPr>
                </a:tc>
                <a:extLst>
                  <a:ext uri="{0D108BD9-81ED-4DB2-BD59-A6C34878D82A}">
                    <a16:rowId xmlns:a16="http://schemas.microsoft.com/office/drawing/2014/main" val="10002"/>
                  </a:ext>
                </a:extLst>
              </a:tr>
              <a:tr h="279400">
                <a:tc>
                  <a:txBody>
                    <a:bodyPr/>
                    <a:lstStyle/>
                    <a:p>
                      <a:pPr>
                        <a:lnSpc>
                          <a:spcPct val="70000"/>
                        </a:lnSpc>
                      </a:pPr>
                      <a:endParaRPr lang="en-US" sz="1600"/>
                    </a:p>
                  </a:txBody>
                  <a:tcPr>
                    <a:solidFill>
                      <a:schemeClr val="accent6">
                        <a:lumMod val="20000"/>
                        <a:lumOff val="80000"/>
                      </a:schemeClr>
                    </a:solidFill>
                  </a:tcPr>
                </a:tc>
                <a:tc>
                  <a:txBody>
                    <a:bodyPr/>
                    <a:lstStyle/>
                    <a:p>
                      <a:pPr>
                        <a:lnSpc>
                          <a:spcPct val="70000"/>
                        </a:lnSpc>
                      </a:pPr>
                      <a:r>
                        <a:rPr lang="en-US" sz="1600" dirty="0"/>
                        <a:t>3</a:t>
                      </a:r>
                    </a:p>
                  </a:txBody>
                  <a:tcPr>
                    <a:solidFill>
                      <a:schemeClr val="accent6">
                        <a:lumMod val="20000"/>
                        <a:lumOff val="80000"/>
                      </a:schemeClr>
                    </a:solidFill>
                  </a:tcPr>
                </a:tc>
                <a:tc>
                  <a:txBody>
                    <a:bodyPr/>
                    <a:lstStyle/>
                    <a:p>
                      <a:pPr>
                        <a:lnSpc>
                          <a:spcPct val="70000"/>
                        </a:lnSpc>
                      </a:pPr>
                      <a:r>
                        <a:rPr lang="en-US" sz="1600" dirty="0"/>
                        <a:t>Chinese Macao</a:t>
                      </a:r>
                    </a:p>
                  </a:txBody>
                  <a:tcPr>
                    <a:solidFill>
                      <a:schemeClr val="accent6">
                        <a:lumMod val="20000"/>
                        <a:lumOff val="80000"/>
                      </a:schemeClr>
                    </a:solidFill>
                  </a:tcPr>
                </a:tc>
                <a:tc>
                  <a:txBody>
                    <a:bodyPr/>
                    <a:lstStyle/>
                    <a:p>
                      <a:pPr>
                        <a:lnSpc>
                          <a:spcPct val="70000"/>
                        </a:lnSpc>
                      </a:pPr>
                      <a:r>
                        <a:rPr lang="en-US" sz="1600" dirty="0"/>
                        <a:t>c</a:t>
                      </a:r>
                    </a:p>
                  </a:txBody>
                  <a:tcPr>
                    <a:solidFill>
                      <a:schemeClr val="accent6">
                        <a:lumMod val="20000"/>
                        <a:lumOff val="80000"/>
                      </a:schemeClr>
                    </a:solidFill>
                  </a:tcPr>
                </a:tc>
                <a:extLst>
                  <a:ext uri="{0D108BD9-81ED-4DB2-BD59-A6C34878D82A}">
                    <a16:rowId xmlns:a16="http://schemas.microsoft.com/office/drawing/2014/main" val="10003"/>
                  </a:ext>
                </a:extLst>
              </a:tr>
              <a:tr h="279400">
                <a:tc>
                  <a:txBody>
                    <a:bodyPr/>
                    <a:lstStyle/>
                    <a:p>
                      <a:pPr>
                        <a:lnSpc>
                          <a:spcPct val="70000"/>
                        </a:lnSpc>
                      </a:pPr>
                      <a:endParaRPr lang="en-US" sz="1600"/>
                    </a:p>
                  </a:txBody>
                  <a:tcPr>
                    <a:solidFill>
                      <a:schemeClr val="accent6">
                        <a:lumMod val="20000"/>
                        <a:lumOff val="80000"/>
                      </a:schemeClr>
                    </a:solidFill>
                  </a:tcPr>
                </a:tc>
                <a:tc>
                  <a:txBody>
                    <a:bodyPr/>
                    <a:lstStyle/>
                    <a:p>
                      <a:pPr>
                        <a:lnSpc>
                          <a:spcPct val="70000"/>
                        </a:lnSpc>
                      </a:pPr>
                      <a:r>
                        <a:rPr lang="en-US" sz="1600" dirty="0"/>
                        <a:t>4</a:t>
                      </a:r>
                    </a:p>
                  </a:txBody>
                  <a:tcPr>
                    <a:solidFill>
                      <a:schemeClr val="accent6">
                        <a:lumMod val="20000"/>
                        <a:lumOff val="80000"/>
                      </a:schemeClr>
                    </a:solidFill>
                  </a:tcPr>
                </a:tc>
                <a:tc>
                  <a:txBody>
                    <a:bodyPr/>
                    <a:lstStyle/>
                    <a:p>
                      <a:pPr>
                        <a:lnSpc>
                          <a:spcPct val="70000"/>
                        </a:lnSpc>
                      </a:pPr>
                      <a:r>
                        <a:rPr lang="en-US" sz="1600" dirty="0"/>
                        <a:t>Tokyo Japan Chinese</a:t>
                      </a:r>
                    </a:p>
                  </a:txBody>
                  <a:tcPr>
                    <a:solidFill>
                      <a:schemeClr val="accent6">
                        <a:lumMod val="20000"/>
                        <a:lumOff val="80000"/>
                      </a:schemeClr>
                    </a:solidFill>
                  </a:tcPr>
                </a:tc>
                <a:tc>
                  <a:txBody>
                    <a:bodyPr/>
                    <a:lstStyle/>
                    <a:p>
                      <a:pPr>
                        <a:lnSpc>
                          <a:spcPct val="70000"/>
                        </a:lnSpc>
                      </a:pPr>
                      <a:r>
                        <a:rPr lang="en-US" sz="1600" dirty="0"/>
                        <a:t>j</a:t>
                      </a:r>
                    </a:p>
                  </a:txBody>
                  <a:tcPr>
                    <a:solidFill>
                      <a:schemeClr val="accent6">
                        <a:lumMod val="20000"/>
                        <a:lumOff val="80000"/>
                      </a:schemeClr>
                    </a:solidFill>
                  </a:tcPr>
                </a:tc>
                <a:extLst>
                  <a:ext uri="{0D108BD9-81ED-4DB2-BD59-A6C34878D82A}">
                    <a16:rowId xmlns:a16="http://schemas.microsoft.com/office/drawing/2014/main" val="10004"/>
                  </a:ext>
                </a:extLst>
              </a:tr>
              <a:tr h="427482">
                <a:tc>
                  <a:txBody>
                    <a:bodyPr/>
                    <a:lstStyle/>
                    <a:p>
                      <a:pPr>
                        <a:lnSpc>
                          <a:spcPct val="70000"/>
                        </a:lnSpc>
                      </a:pPr>
                      <a:r>
                        <a:rPr lang="en-US" sz="1600" dirty="0"/>
                        <a:t>Test</a:t>
                      </a:r>
                    </a:p>
                  </a:txBody>
                  <a:tcPr/>
                </a:tc>
                <a:tc>
                  <a:txBody>
                    <a:bodyPr/>
                    <a:lstStyle/>
                    <a:p>
                      <a:pPr>
                        <a:lnSpc>
                          <a:spcPct val="70000"/>
                        </a:lnSpc>
                      </a:pPr>
                      <a:r>
                        <a:rPr lang="en-US" sz="1600" dirty="0"/>
                        <a:t>5</a:t>
                      </a:r>
                    </a:p>
                  </a:txBody>
                  <a:tcPr/>
                </a:tc>
                <a:tc>
                  <a:txBody>
                    <a:bodyPr/>
                    <a:lstStyle/>
                    <a:p>
                      <a:pPr>
                        <a:lnSpc>
                          <a:spcPct val="70000"/>
                        </a:lnSpc>
                      </a:pPr>
                      <a:r>
                        <a:rPr lang="en-US" sz="1600" dirty="0"/>
                        <a:t>Chinese Chinese Chinese Tokyo</a:t>
                      </a:r>
                      <a:r>
                        <a:rPr lang="en-US" sz="1600" baseline="0" dirty="0"/>
                        <a:t> Japan</a:t>
                      </a:r>
                      <a:endParaRPr lang="en-US" sz="1600" dirty="0"/>
                    </a:p>
                  </a:txBody>
                  <a:tcPr/>
                </a:tc>
                <a:tc>
                  <a:txBody>
                    <a:bodyPr/>
                    <a:lstStyle/>
                    <a:p>
                      <a:pPr>
                        <a:lnSpc>
                          <a:spcPct val="70000"/>
                        </a:lnSpc>
                      </a:pPr>
                      <a:r>
                        <a:rPr lang="en-US" sz="1600" dirty="0"/>
                        <a:t>?</a:t>
                      </a:r>
                    </a:p>
                  </a:txBody>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10F35DC5-7E65-8247-99AB-4E984F8A921E}" type="slidenum">
              <a:rPr lang="en-US" smtClean="0"/>
              <a:pPr/>
              <a:t>37</a:t>
            </a:fld>
            <a:endParaRPr lang="en-US"/>
          </a:p>
        </p:txBody>
      </p:sp>
      <p:sp>
        <p:nvSpPr>
          <p:cNvPr id="7" name="TextBox 6"/>
          <p:cNvSpPr txBox="1"/>
          <p:nvPr/>
        </p:nvSpPr>
        <p:spPr>
          <a:xfrm>
            <a:off x="304800" y="2800350"/>
            <a:ext cx="3962400" cy="2215991"/>
          </a:xfrm>
          <a:prstGeom prst="rect">
            <a:avLst/>
          </a:prstGeom>
          <a:noFill/>
        </p:spPr>
        <p:txBody>
          <a:bodyPr wrap="square" rtlCol="0">
            <a:spAutoFit/>
          </a:bodyPr>
          <a:lstStyle/>
          <a:p>
            <a:r>
              <a:rPr lang="en-US" sz="1800" b="1" dirty="0">
                <a:solidFill>
                  <a:srgbClr val="590A0E"/>
                </a:solidFill>
                <a:latin typeface="+mn-lt"/>
              </a:rPr>
              <a:t>Conditional Probabilities:</a:t>
            </a:r>
          </a:p>
          <a:p>
            <a:r>
              <a:rPr lang="en-US" sz="2000" dirty="0">
                <a:solidFill>
                  <a:srgbClr val="590A0E"/>
                </a:solidFill>
                <a:latin typeface="+mn-lt"/>
              </a:rPr>
              <a:t>P(</a:t>
            </a:r>
            <a:r>
              <a:rPr lang="en-US" sz="2000" dirty="0" err="1">
                <a:solidFill>
                  <a:srgbClr val="590A0E"/>
                </a:solidFill>
                <a:latin typeface="+mn-lt"/>
              </a:rPr>
              <a:t>Chinese|</a:t>
            </a:r>
            <a:r>
              <a:rPr lang="en-US" sz="2000" i="1" dirty="0" err="1">
                <a:solidFill>
                  <a:srgbClr val="590A0E"/>
                </a:solidFill>
                <a:latin typeface="+mn-lt"/>
              </a:rPr>
              <a:t>c</a:t>
            </a:r>
            <a:r>
              <a:rPr lang="en-US" sz="2000" dirty="0">
                <a:solidFill>
                  <a:srgbClr val="590A0E"/>
                </a:solidFill>
                <a:latin typeface="+mn-lt"/>
              </a:rPr>
              <a:t>) =</a:t>
            </a:r>
          </a:p>
          <a:p>
            <a:r>
              <a:rPr lang="en-US" sz="2000" dirty="0">
                <a:solidFill>
                  <a:srgbClr val="590A0E"/>
                </a:solidFill>
                <a:latin typeface="+mn-lt"/>
              </a:rPr>
              <a:t>P(</a:t>
            </a:r>
            <a:r>
              <a:rPr lang="en-US" sz="2000" dirty="0" err="1">
                <a:solidFill>
                  <a:srgbClr val="590A0E"/>
                </a:solidFill>
                <a:latin typeface="+mn-lt"/>
              </a:rPr>
              <a:t>Tokyo|</a:t>
            </a:r>
            <a:r>
              <a:rPr lang="en-US" sz="2000" i="1" dirty="0" err="1">
                <a:solidFill>
                  <a:srgbClr val="590A0E"/>
                </a:solidFill>
                <a:latin typeface="+mn-lt"/>
              </a:rPr>
              <a:t>c</a:t>
            </a:r>
            <a:r>
              <a:rPr lang="en-US" sz="2000" dirty="0">
                <a:solidFill>
                  <a:srgbClr val="590A0E"/>
                </a:solidFill>
                <a:latin typeface="+mn-lt"/>
              </a:rPr>
              <a:t>)    =</a:t>
            </a:r>
          </a:p>
          <a:p>
            <a:r>
              <a:rPr lang="en-US" sz="2000" dirty="0">
                <a:solidFill>
                  <a:srgbClr val="590A0E"/>
                </a:solidFill>
                <a:latin typeface="+mn-lt"/>
              </a:rPr>
              <a:t>P(</a:t>
            </a:r>
            <a:r>
              <a:rPr lang="en-US" sz="2000" dirty="0" err="1">
                <a:solidFill>
                  <a:srgbClr val="590A0E"/>
                </a:solidFill>
                <a:latin typeface="+mn-lt"/>
              </a:rPr>
              <a:t>Japan|</a:t>
            </a:r>
            <a:r>
              <a:rPr lang="en-US" sz="2000" i="1" dirty="0" err="1">
                <a:solidFill>
                  <a:srgbClr val="590A0E"/>
                </a:solidFill>
                <a:latin typeface="+mn-lt"/>
              </a:rPr>
              <a:t>c</a:t>
            </a:r>
            <a:r>
              <a:rPr lang="en-US" sz="2000" dirty="0">
                <a:solidFill>
                  <a:srgbClr val="590A0E"/>
                </a:solidFill>
                <a:latin typeface="+mn-lt"/>
              </a:rPr>
              <a:t>)     =</a:t>
            </a:r>
          </a:p>
          <a:p>
            <a:r>
              <a:rPr lang="en-US" sz="2000" dirty="0">
                <a:solidFill>
                  <a:srgbClr val="590A0E"/>
                </a:solidFill>
                <a:latin typeface="+mn-lt"/>
              </a:rPr>
              <a:t>P(</a:t>
            </a:r>
            <a:r>
              <a:rPr lang="en-US" sz="2000" dirty="0" err="1">
                <a:solidFill>
                  <a:srgbClr val="590A0E"/>
                </a:solidFill>
                <a:latin typeface="+mn-lt"/>
              </a:rPr>
              <a:t>Chinese|</a:t>
            </a:r>
            <a:r>
              <a:rPr lang="en-US" sz="2000" i="1" dirty="0" err="1">
                <a:solidFill>
                  <a:srgbClr val="590A0E"/>
                </a:solidFill>
                <a:latin typeface="+mn-lt"/>
              </a:rPr>
              <a:t>j</a:t>
            </a:r>
            <a:r>
              <a:rPr lang="en-US" sz="2000" dirty="0">
                <a:solidFill>
                  <a:srgbClr val="590A0E"/>
                </a:solidFill>
                <a:latin typeface="+mn-lt"/>
              </a:rPr>
              <a:t>) =</a:t>
            </a:r>
          </a:p>
          <a:p>
            <a:r>
              <a:rPr lang="en-US" sz="2000" dirty="0">
                <a:solidFill>
                  <a:srgbClr val="590A0E"/>
                </a:solidFill>
                <a:latin typeface="+mn-lt"/>
              </a:rPr>
              <a:t>P(</a:t>
            </a:r>
            <a:r>
              <a:rPr lang="en-US" sz="2000" dirty="0" err="1">
                <a:solidFill>
                  <a:srgbClr val="590A0E"/>
                </a:solidFill>
                <a:latin typeface="+mn-lt"/>
              </a:rPr>
              <a:t>Tokyo|</a:t>
            </a:r>
            <a:r>
              <a:rPr lang="en-US" sz="2000" i="1" dirty="0" err="1">
                <a:solidFill>
                  <a:srgbClr val="590A0E"/>
                </a:solidFill>
                <a:latin typeface="+mn-lt"/>
              </a:rPr>
              <a:t>j</a:t>
            </a:r>
            <a:r>
              <a:rPr lang="en-US" sz="2000" dirty="0">
                <a:solidFill>
                  <a:srgbClr val="590A0E"/>
                </a:solidFill>
                <a:latin typeface="+mn-lt"/>
              </a:rPr>
              <a:t>)     =</a:t>
            </a:r>
          </a:p>
          <a:p>
            <a:r>
              <a:rPr lang="en-US" sz="2000" dirty="0">
                <a:solidFill>
                  <a:srgbClr val="590A0E"/>
                </a:solidFill>
                <a:latin typeface="+mn-lt"/>
              </a:rPr>
              <a:t>P(</a:t>
            </a:r>
            <a:r>
              <a:rPr lang="en-US" sz="2000" dirty="0" err="1">
                <a:solidFill>
                  <a:srgbClr val="590A0E"/>
                </a:solidFill>
                <a:latin typeface="+mn-lt"/>
              </a:rPr>
              <a:t>Japan|</a:t>
            </a:r>
            <a:r>
              <a:rPr lang="en-US" sz="2000" i="1" dirty="0" err="1">
                <a:solidFill>
                  <a:srgbClr val="590A0E"/>
                </a:solidFill>
                <a:latin typeface="+mn-lt"/>
              </a:rPr>
              <a:t>j</a:t>
            </a:r>
            <a:r>
              <a:rPr lang="en-US" sz="2000" dirty="0">
                <a:solidFill>
                  <a:srgbClr val="590A0E"/>
                </a:solidFill>
                <a:latin typeface="+mn-lt"/>
              </a:rPr>
              <a:t>)      = </a:t>
            </a:r>
            <a:endParaRPr lang="en-US" sz="1800" dirty="0">
              <a:solidFill>
                <a:srgbClr val="590A0E"/>
              </a:solidFill>
              <a:latin typeface="+mn-lt"/>
            </a:endParaRPr>
          </a:p>
        </p:txBody>
      </p:sp>
      <p:sp>
        <p:nvSpPr>
          <p:cNvPr id="8" name="TextBox 7"/>
          <p:cNvSpPr txBox="1"/>
          <p:nvPr/>
        </p:nvSpPr>
        <p:spPr>
          <a:xfrm>
            <a:off x="152400" y="1834575"/>
            <a:ext cx="1904999" cy="954107"/>
          </a:xfrm>
          <a:prstGeom prst="rect">
            <a:avLst/>
          </a:prstGeom>
          <a:noFill/>
        </p:spPr>
        <p:txBody>
          <a:bodyPr wrap="square" rtlCol="0">
            <a:spAutoFit/>
          </a:bodyPr>
          <a:lstStyle/>
          <a:p>
            <a:r>
              <a:rPr lang="en-US" sz="1800" b="1" dirty="0">
                <a:solidFill>
                  <a:schemeClr val="tx2"/>
                </a:solidFill>
                <a:latin typeface="+mn-lt"/>
              </a:rPr>
              <a:t>Priors:</a:t>
            </a:r>
          </a:p>
          <a:p>
            <a:r>
              <a:rPr lang="en-US" sz="1800" i="1" dirty="0">
                <a:solidFill>
                  <a:schemeClr val="tx2"/>
                </a:solidFill>
                <a:latin typeface="+mn-lt"/>
              </a:rPr>
              <a:t>P</a:t>
            </a:r>
            <a:r>
              <a:rPr lang="en-US" sz="1800" dirty="0">
                <a:solidFill>
                  <a:schemeClr val="tx2"/>
                </a:solidFill>
                <a:latin typeface="+mn-lt"/>
              </a:rPr>
              <a:t>(</a:t>
            </a:r>
            <a:r>
              <a:rPr lang="en-US" sz="1800" i="1" dirty="0">
                <a:solidFill>
                  <a:schemeClr val="tx2"/>
                </a:solidFill>
                <a:latin typeface="+mn-lt"/>
              </a:rPr>
              <a:t>c</a:t>
            </a:r>
            <a:r>
              <a:rPr lang="en-US" sz="1800" dirty="0">
                <a:solidFill>
                  <a:schemeClr val="tx2"/>
                </a:solidFill>
                <a:latin typeface="+mn-lt"/>
              </a:rPr>
              <a:t>)= </a:t>
            </a:r>
          </a:p>
          <a:p>
            <a:endParaRPr lang="en-US" sz="200" i="1" dirty="0">
              <a:solidFill>
                <a:schemeClr val="tx2"/>
              </a:solidFill>
              <a:latin typeface="+mn-lt"/>
            </a:endParaRPr>
          </a:p>
          <a:p>
            <a:r>
              <a:rPr lang="en-US" sz="1800" i="1" dirty="0">
                <a:solidFill>
                  <a:schemeClr val="tx2"/>
                </a:solidFill>
                <a:latin typeface="+mn-lt"/>
              </a:rPr>
              <a:t>P</a:t>
            </a:r>
            <a:r>
              <a:rPr lang="en-US" sz="1800" dirty="0">
                <a:solidFill>
                  <a:schemeClr val="tx2"/>
                </a:solidFill>
                <a:latin typeface="+mn-lt"/>
              </a:rPr>
              <a:t>(</a:t>
            </a:r>
            <a:r>
              <a:rPr lang="en-US" sz="1800" i="1" dirty="0">
                <a:solidFill>
                  <a:schemeClr val="tx2"/>
                </a:solidFill>
                <a:latin typeface="+mn-lt"/>
              </a:rPr>
              <a:t>j</a:t>
            </a:r>
            <a:r>
              <a:rPr lang="en-US" sz="1800" dirty="0">
                <a:solidFill>
                  <a:schemeClr val="tx2"/>
                </a:solidFill>
                <a:latin typeface="+mn-lt"/>
              </a:rPr>
              <a:t>)= </a:t>
            </a:r>
          </a:p>
        </p:txBody>
      </p:sp>
      <p:graphicFrame>
        <p:nvGraphicFramePr>
          <p:cNvPr id="27" name="Object 2"/>
          <p:cNvGraphicFramePr>
            <a:graphicFrameLocks noChangeAspect="1"/>
          </p:cNvGraphicFramePr>
          <p:nvPr>
            <p:extLst>
              <p:ext uri="{D42A27DB-BD31-4B8C-83A1-F6EECF244321}">
                <p14:modId xmlns:p14="http://schemas.microsoft.com/office/powerpoint/2010/main" val="926603341"/>
              </p:ext>
            </p:extLst>
          </p:nvPr>
        </p:nvGraphicFramePr>
        <p:xfrm>
          <a:off x="228600" y="1123951"/>
          <a:ext cx="2493718" cy="685800"/>
        </p:xfrm>
        <a:graphic>
          <a:graphicData uri="http://schemas.openxmlformats.org/presentationml/2006/ole">
            <mc:AlternateContent xmlns:mc="http://schemas.openxmlformats.org/markup-compatibility/2006">
              <mc:Choice xmlns:v="urn:schemas-microsoft-com:vml" Requires="v">
                <p:oleObj spid="_x0000_s102531" name="Equation" r:id="rId3" imgW="1524000" imgH="419100" progId="Equation.3">
                  <p:embed/>
                </p:oleObj>
              </mc:Choice>
              <mc:Fallback>
                <p:oleObj name="Equation" r:id="rId3" imgW="1524000" imgH="419100" progId="Equation.3">
                  <p:embed/>
                  <p:pic>
                    <p:nvPicPr>
                      <p:cNvPr id="0" name=""/>
                      <p:cNvPicPr>
                        <a:picLocks noChangeAspect="1" noChangeArrowheads="1"/>
                      </p:cNvPicPr>
                      <p:nvPr/>
                    </p:nvPicPr>
                    <p:blipFill>
                      <a:blip r:embed="rId4"/>
                      <a:srcRect/>
                      <a:stretch>
                        <a:fillRect/>
                      </a:stretch>
                    </p:blipFill>
                    <p:spPr bwMode="auto">
                      <a:xfrm>
                        <a:off x="228600" y="1123951"/>
                        <a:ext cx="2493718" cy="685800"/>
                      </a:xfrm>
                      <a:prstGeom prst="rect">
                        <a:avLst/>
                      </a:prstGeom>
                      <a:noFill/>
                      <a:extLst/>
                    </p:spPr>
                  </p:pic>
                </p:oleObj>
              </mc:Fallback>
            </mc:AlternateContent>
          </a:graphicData>
        </a:graphic>
      </p:graphicFrame>
      <p:graphicFrame>
        <p:nvGraphicFramePr>
          <p:cNvPr id="28" name="Object 2"/>
          <p:cNvGraphicFramePr>
            <a:graphicFrameLocks noChangeAspect="1"/>
          </p:cNvGraphicFramePr>
          <p:nvPr>
            <p:extLst>
              <p:ext uri="{D42A27DB-BD31-4B8C-83A1-F6EECF244321}">
                <p14:modId xmlns:p14="http://schemas.microsoft.com/office/powerpoint/2010/main" val="3660472973"/>
              </p:ext>
            </p:extLst>
          </p:nvPr>
        </p:nvGraphicFramePr>
        <p:xfrm>
          <a:off x="304800" y="285751"/>
          <a:ext cx="1079500" cy="644525"/>
        </p:xfrm>
        <a:graphic>
          <a:graphicData uri="http://schemas.openxmlformats.org/presentationml/2006/ole">
            <mc:AlternateContent xmlns:mc="http://schemas.openxmlformats.org/markup-compatibility/2006">
              <mc:Choice xmlns:v="urn:schemas-microsoft-com:vml" Requires="v">
                <p:oleObj spid="_x0000_s102532" name="Equation" r:id="rId5" imgW="660400" imgH="393700" progId="Equation.3">
                  <p:embed/>
                </p:oleObj>
              </mc:Choice>
              <mc:Fallback>
                <p:oleObj name="Equation" r:id="rId5" imgW="660400" imgH="393700" progId="Equation.3">
                  <p:embed/>
                  <p:pic>
                    <p:nvPicPr>
                      <p:cNvPr id="0" name=""/>
                      <p:cNvPicPr>
                        <a:picLocks noChangeAspect="1" noChangeArrowheads="1"/>
                      </p:cNvPicPr>
                      <p:nvPr/>
                    </p:nvPicPr>
                    <p:blipFill>
                      <a:blip r:embed="rId6"/>
                      <a:srcRect/>
                      <a:stretch>
                        <a:fillRect/>
                      </a:stretch>
                    </p:blipFill>
                    <p:spPr bwMode="auto">
                      <a:xfrm>
                        <a:off x="304800" y="285751"/>
                        <a:ext cx="1079500" cy="644525"/>
                      </a:xfrm>
                      <a:prstGeom prst="rect">
                        <a:avLst/>
                      </a:prstGeom>
                      <a:noFill/>
                      <a:extLst/>
                    </p:spPr>
                  </p:pic>
                </p:oleObj>
              </mc:Fallback>
            </mc:AlternateContent>
          </a:graphicData>
        </a:graphic>
      </p:graphicFrame>
      <p:sp>
        <p:nvSpPr>
          <p:cNvPr id="29" name="TextBox 28"/>
          <p:cNvSpPr txBox="1"/>
          <p:nvPr/>
        </p:nvSpPr>
        <p:spPr>
          <a:xfrm>
            <a:off x="2057400" y="3105150"/>
            <a:ext cx="2636058" cy="338554"/>
          </a:xfrm>
          <a:prstGeom prst="rect">
            <a:avLst/>
          </a:prstGeom>
          <a:noFill/>
        </p:spPr>
        <p:txBody>
          <a:bodyPr wrap="none" rtlCol="0">
            <a:spAutoFit/>
          </a:bodyPr>
          <a:lstStyle/>
          <a:p>
            <a:r>
              <a:rPr lang="en-US" dirty="0">
                <a:solidFill>
                  <a:srgbClr val="590A0E"/>
                </a:solidFill>
                <a:latin typeface="Comic Sans MS"/>
                <a:cs typeface="Comic Sans MS"/>
              </a:rPr>
              <a:t>(5+1) / (8+6) = 6/14 = 3/7</a:t>
            </a:r>
          </a:p>
        </p:txBody>
      </p:sp>
      <p:sp>
        <p:nvSpPr>
          <p:cNvPr id="30" name="TextBox 29"/>
          <p:cNvSpPr txBox="1"/>
          <p:nvPr/>
        </p:nvSpPr>
        <p:spPr>
          <a:xfrm>
            <a:off x="2133600" y="3409950"/>
            <a:ext cx="2020405" cy="338554"/>
          </a:xfrm>
          <a:prstGeom prst="rect">
            <a:avLst/>
          </a:prstGeom>
          <a:noFill/>
        </p:spPr>
        <p:txBody>
          <a:bodyPr wrap="none" rtlCol="0">
            <a:spAutoFit/>
          </a:bodyPr>
          <a:lstStyle/>
          <a:p>
            <a:r>
              <a:rPr lang="en-US" dirty="0">
                <a:solidFill>
                  <a:srgbClr val="590A0E"/>
                </a:solidFill>
                <a:latin typeface="Comic Sans MS"/>
                <a:cs typeface="Comic Sans MS"/>
              </a:rPr>
              <a:t>(0+1) / (8+6) = 1/14</a:t>
            </a:r>
          </a:p>
        </p:txBody>
      </p:sp>
      <p:sp>
        <p:nvSpPr>
          <p:cNvPr id="32" name="TextBox 31"/>
          <p:cNvSpPr txBox="1"/>
          <p:nvPr/>
        </p:nvSpPr>
        <p:spPr>
          <a:xfrm>
            <a:off x="1981200" y="4019550"/>
            <a:ext cx="1928032" cy="338554"/>
          </a:xfrm>
          <a:prstGeom prst="rect">
            <a:avLst/>
          </a:prstGeom>
          <a:noFill/>
        </p:spPr>
        <p:txBody>
          <a:bodyPr wrap="none" rtlCol="0">
            <a:spAutoFit/>
          </a:bodyPr>
          <a:lstStyle/>
          <a:p>
            <a:r>
              <a:rPr lang="en-US" altLang="zh-TW" dirty="0">
                <a:solidFill>
                  <a:srgbClr val="590A0E"/>
                </a:solidFill>
                <a:latin typeface="Comic Sans MS"/>
                <a:cs typeface="Comic Sans MS"/>
              </a:rPr>
              <a:t>(1+1) / (3+6) = 2/9 </a:t>
            </a:r>
            <a:endParaRPr lang="en-US" dirty="0">
              <a:solidFill>
                <a:srgbClr val="590A0E"/>
              </a:solidFill>
              <a:latin typeface="Comic Sans MS"/>
              <a:cs typeface="Comic Sans MS"/>
            </a:endParaRPr>
          </a:p>
        </p:txBody>
      </p:sp>
      <p:sp>
        <p:nvSpPr>
          <p:cNvPr id="33" name="TextBox 32"/>
          <p:cNvSpPr txBox="1"/>
          <p:nvPr/>
        </p:nvSpPr>
        <p:spPr>
          <a:xfrm>
            <a:off x="2133600" y="3714750"/>
            <a:ext cx="2020405" cy="338554"/>
          </a:xfrm>
          <a:prstGeom prst="rect">
            <a:avLst/>
          </a:prstGeom>
          <a:noFill/>
        </p:spPr>
        <p:txBody>
          <a:bodyPr wrap="none" rtlCol="0">
            <a:spAutoFit/>
          </a:bodyPr>
          <a:lstStyle/>
          <a:p>
            <a:r>
              <a:rPr lang="en-US" dirty="0">
                <a:solidFill>
                  <a:srgbClr val="590A0E"/>
                </a:solidFill>
                <a:latin typeface="Comic Sans MS"/>
                <a:cs typeface="Comic Sans MS"/>
              </a:rPr>
              <a:t>(0+1) / (8+6) = 1/14</a:t>
            </a:r>
          </a:p>
        </p:txBody>
      </p:sp>
      <p:sp>
        <p:nvSpPr>
          <p:cNvPr id="34" name="TextBox 33"/>
          <p:cNvSpPr txBox="1"/>
          <p:nvPr/>
        </p:nvSpPr>
        <p:spPr>
          <a:xfrm>
            <a:off x="2057400" y="4324350"/>
            <a:ext cx="1928032" cy="338554"/>
          </a:xfrm>
          <a:prstGeom prst="rect">
            <a:avLst/>
          </a:prstGeom>
          <a:noFill/>
        </p:spPr>
        <p:txBody>
          <a:bodyPr wrap="none" rtlCol="0">
            <a:spAutoFit/>
          </a:bodyPr>
          <a:lstStyle/>
          <a:p>
            <a:r>
              <a:rPr lang="en-US" altLang="zh-TW" dirty="0">
                <a:solidFill>
                  <a:srgbClr val="590A0E"/>
                </a:solidFill>
                <a:latin typeface="Comic Sans MS"/>
                <a:cs typeface="Comic Sans MS"/>
              </a:rPr>
              <a:t>(1+1) / (3+6) = 2/9 </a:t>
            </a:r>
            <a:endParaRPr lang="en-US" dirty="0">
              <a:solidFill>
                <a:srgbClr val="590A0E"/>
              </a:solidFill>
              <a:latin typeface="Comic Sans MS"/>
              <a:cs typeface="Comic Sans MS"/>
            </a:endParaRPr>
          </a:p>
        </p:txBody>
      </p:sp>
      <p:sp>
        <p:nvSpPr>
          <p:cNvPr id="35" name="TextBox 34"/>
          <p:cNvSpPr txBox="1"/>
          <p:nvPr/>
        </p:nvSpPr>
        <p:spPr>
          <a:xfrm>
            <a:off x="2209800" y="4629150"/>
            <a:ext cx="1928032" cy="338554"/>
          </a:xfrm>
          <a:prstGeom prst="rect">
            <a:avLst/>
          </a:prstGeom>
          <a:noFill/>
        </p:spPr>
        <p:txBody>
          <a:bodyPr wrap="none" rtlCol="0">
            <a:spAutoFit/>
          </a:bodyPr>
          <a:lstStyle/>
          <a:p>
            <a:r>
              <a:rPr lang="en-US" altLang="zh-TW" dirty="0">
                <a:solidFill>
                  <a:srgbClr val="590A0E"/>
                </a:solidFill>
                <a:latin typeface="Comic Sans MS"/>
                <a:cs typeface="Comic Sans MS"/>
              </a:rPr>
              <a:t>(1+1) / (3+6) = 2/9 </a:t>
            </a:r>
            <a:endParaRPr lang="en-US" dirty="0">
              <a:solidFill>
                <a:srgbClr val="590A0E"/>
              </a:solidFill>
              <a:latin typeface="Comic Sans MS"/>
              <a:cs typeface="Comic Sans MS"/>
            </a:endParaRPr>
          </a:p>
        </p:txBody>
      </p:sp>
      <p:sp>
        <p:nvSpPr>
          <p:cNvPr id="36" name="TextBox 35"/>
          <p:cNvSpPr txBox="1"/>
          <p:nvPr/>
        </p:nvSpPr>
        <p:spPr>
          <a:xfrm>
            <a:off x="5862949" y="2585118"/>
            <a:ext cx="2320266" cy="830997"/>
          </a:xfrm>
          <a:prstGeom prst="rect">
            <a:avLst/>
          </a:prstGeom>
          <a:noFill/>
        </p:spPr>
        <p:txBody>
          <a:bodyPr wrap="none" rtlCol="0">
            <a:spAutoFit/>
          </a:bodyPr>
          <a:lstStyle/>
          <a:p>
            <a:pPr lvl="1"/>
            <a:r>
              <a:rPr lang="en-US" altLang="zh-TW" sz="1600" dirty="0">
                <a:solidFill>
                  <a:srgbClr val="590A0E"/>
                </a:solidFill>
                <a:latin typeface="Calibri" charset="0"/>
              </a:rPr>
              <a:t> </a:t>
            </a:r>
          </a:p>
          <a:p>
            <a:pPr lvl="1"/>
            <a:r>
              <a:rPr lang="en-US" altLang="zh-TW" sz="1600" dirty="0">
                <a:solidFill>
                  <a:srgbClr val="590A0E"/>
                </a:solidFill>
                <a:latin typeface="Calibri" charset="0"/>
              </a:rPr>
              <a:t>3/4 * (3/7)</a:t>
            </a:r>
            <a:r>
              <a:rPr lang="en-US" altLang="zh-TW" sz="1600" baseline="30000" dirty="0">
                <a:solidFill>
                  <a:srgbClr val="590A0E"/>
                </a:solidFill>
                <a:latin typeface="Calibri" charset="0"/>
              </a:rPr>
              <a:t>3</a:t>
            </a:r>
            <a:r>
              <a:rPr lang="en-US" altLang="zh-TW" sz="1600" dirty="0">
                <a:solidFill>
                  <a:srgbClr val="590A0E"/>
                </a:solidFill>
                <a:latin typeface="Calibri" charset="0"/>
              </a:rPr>
              <a:t> * 1/14 * 1/14 </a:t>
            </a:r>
          </a:p>
          <a:p>
            <a:pPr lvl="1">
              <a:buFont typeface="Wingdings" charset="2"/>
              <a:buNone/>
            </a:pPr>
            <a:r>
              <a:rPr lang="en-US" altLang="zh-TW" sz="1600" dirty="0">
                <a:solidFill>
                  <a:srgbClr val="590A0E"/>
                </a:solidFill>
                <a:latin typeface="Calibri" charset="0"/>
                <a:ea typeface="Arial" charset="0"/>
                <a:cs typeface="Arial" charset="0"/>
              </a:rPr>
              <a:t>	≈ 0.0003</a:t>
            </a:r>
          </a:p>
        </p:txBody>
      </p:sp>
      <p:graphicFrame>
        <p:nvGraphicFramePr>
          <p:cNvPr id="39" name="Object 2"/>
          <p:cNvGraphicFramePr>
            <a:graphicFrameLocks noChangeAspect="1"/>
          </p:cNvGraphicFramePr>
          <p:nvPr>
            <p:extLst>
              <p:ext uri="{D42A27DB-BD31-4B8C-83A1-F6EECF244321}">
                <p14:modId xmlns:p14="http://schemas.microsoft.com/office/powerpoint/2010/main" val="997555388"/>
              </p:ext>
            </p:extLst>
          </p:nvPr>
        </p:nvGraphicFramePr>
        <p:xfrm>
          <a:off x="6400800" y="3714750"/>
          <a:ext cx="223838" cy="140494"/>
        </p:xfrm>
        <a:graphic>
          <a:graphicData uri="http://schemas.openxmlformats.org/presentationml/2006/ole">
            <mc:AlternateContent xmlns:mc="http://schemas.openxmlformats.org/markup-compatibility/2006">
              <mc:Choice xmlns:v="urn:schemas-microsoft-com:vml" Requires="v">
                <p:oleObj spid="_x0000_s102533" name="Equation" r:id="rId7" imgW="152280" imgH="126720" progId="Equation.3">
                  <p:embed/>
                </p:oleObj>
              </mc:Choice>
              <mc:Fallback>
                <p:oleObj name="Equation" r:id="rId7" imgW="152280" imgH="1267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0800" y="3714750"/>
                        <a:ext cx="223838" cy="140494"/>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graphicFrame>
        <p:nvGraphicFramePr>
          <p:cNvPr id="19" name="Object 2"/>
          <p:cNvGraphicFramePr>
            <a:graphicFrameLocks noChangeAspect="1"/>
          </p:cNvGraphicFramePr>
          <p:nvPr>
            <p:extLst>
              <p:ext uri="{D42A27DB-BD31-4B8C-83A1-F6EECF244321}">
                <p14:modId xmlns:p14="http://schemas.microsoft.com/office/powerpoint/2010/main" val="893258263"/>
              </p:ext>
            </p:extLst>
          </p:nvPr>
        </p:nvGraphicFramePr>
        <p:xfrm>
          <a:off x="6400800" y="2647950"/>
          <a:ext cx="223838" cy="140494"/>
        </p:xfrm>
        <a:graphic>
          <a:graphicData uri="http://schemas.openxmlformats.org/presentationml/2006/ole">
            <mc:AlternateContent xmlns:mc="http://schemas.openxmlformats.org/markup-compatibility/2006">
              <mc:Choice xmlns:v="urn:schemas-microsoft-com:vml" Requires="v">
                <p:oleObj spid="_x0000_s102534" name="Equation" r:id="rId9" imgW="152280" imgH="126720" progId="Equation.3">
                  <p:embed/>
                </p:oleObj>
              </mc:Choice>
              <mc:Fallback>
                <p:oleObj name="Equation" r:id="rId9" imgW="152280" imgH="1267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0800" y="2647950"/>
                        <a:ext cx="223838" cy="140494"/>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16564F68-D780-9242-A399-8539A0B11394}"/>
              </a:ext>
            </a:extLst>
          </p:cNvPr>
          <p:cNvSpPr txBox="1"/>
          <p:nvPr/>
        </p:nvSpPr>
        <p:spPr>
          <a:xfrm>
            <a:off x="880712" y="2142351"/>
            <a:ext cx="540533" cy="338554"/>
          </a:xfrm>
          <a:prstGeom prst="rect">
            <a:avLst/>
          </a:prstGeom>
          <a:noFill/>
        </p:spPr>
        <p:txBody>
          <a:bodyPr wrap="none" rtlCol="0">
            <a:spAutoFit/>
          </a:bodyPr>
          <a:lstStyle/>
          <a:p>
            <a:r>
              <a:rPr lang="en-US" dirty="0">
                <a:solidFill>
                  <a:schemeClr val="tx2"/>
                </a:solidFill>
                <a:latin typeface="Comic Sans MS" panose="030F0902030302020204" pitchFamily="66" charset="0"/>
              </a:rPr>
              <a:t>3/4</a:t>
            </a:r>
          </a:p>
        </p:txBody>
      </p:sp>
      <p:sp>
        <p:nvSpPr>
          <p:cNvPr id="20" name="TextBox 19">
            <a:extLst>
              <a:ext uri="{FF2B5EF4-FFF2-40B4-BE49-F238E27FC236}">
                <a16:creationId xmlns:a16="http://schemas.microsoft.com/office/drawing/2014/main" id="{4E1DA4CA-AF54-9849-AE10-BDA7C837BB08}"/>
              </a:ext>
            </a:extLst>
          </p:cNvPr>
          <p:cNvSpPr txBox="1"/>
          <p:nvPr/>
        </p:nvSpPr>
        <p:spPr>
          <a:xfrm>
            <a:off x="880711" y="2443191"/>
            <a:ext cx="508473" cy="338554"/>
          </a:xfrm>
          <a:prstGeom prst="rect">
            <a:avLst/>
          </a:prstGeom>
          <a:noFill/>
        </p:spPr>
        <p:txBody>
          <a:bodyPr wrap="none" rtlCol="0">
            <a:spAutoFit/>
          </a:bodyPr>
          <a:lstStyle/>
          <a:p>
            <a:r>
              <a:rPr lang="en-US" dirty="0">
                <a:solidFill>
                  <a:schemeClr val="tx2"/>
                </a:solidFill>
                <a:latin typeface="Comic Sans MS" panose="030F0902030302020204" pitchFamily="66" charset="0"/>
              </a:rPr>
              <a:t>1/4</a:t>
            </a:r>
          </a:p>
        </p:txBody>
      </p:sp>
    </p:spTree>
    <p:extLst>
      <p:ext uri="{BB962C8B-B14F-4D97-AF65-F5344CB8AC3E}">
        <p14:creationId xmlns:p14="http://schemas.microsoft.com/office/powerpoint/2010/main" val="75057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0" grpId="0"/>
      <p:bldP spid="7" grpId="0"/>
      <p:bldP spid="8" grpId="0" build="allAtOnce"/>
      <p:bldP spid="29" grpId="0"/>
      <p:bldP spid="30" grpId="0"/>
      <p:bldP spid="32" grpId="0"/>
      <p:bldP spid="33" grpId="0"/>
      <p:bldP spid="34" grpId="0"/>
      <p:bldP spid="35" grpId="0"/>
      <p:bldP spid="36" grpId="0"/>
      <p:bldP spid="2" grpId="0"/>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b="0" dirty="0"/>
              <a:t>Practical Issues</a:t>
            </a:r>
          </a:p>
        </p:txBody>
      </p:sp>
      <p:sp>
        <p:nvSpPr>
          <p:cNvPr id="54276" name="Rectangle 3"/>
          <p:cNvSpPr>
            <a:spLocks noGrp="1" noChangeArrowheads="1"/>
          </p:cNvSpPr>
          <p:nvPr>
            <p:ph sz="quarter" idx="1"/>
          </p:nvPr>
        </p:nvSpPr>
        <p:spPr/>
        <p:txBody>
          <a:bodyPr/>
          <a:lstStyle/>
          <a:p>
            <a:r>
              <a:rPr lang="en-US" sz="2800" dirty="0">
                <a:latin typeface="Calibri" charset="0"/>
              </a:rPr>
              <a:t>Preventing underflow</a:t>
            </a:r>
          </a:p>
          <a:p>
            <a:pPr lvl="1"/>
            <a:r>
              <a:rPr lang="en-US" sz="2400" dirty="0">
                <a:latin typeface="Calibri" charset="0"/>
              </a:rPr>
              <a:t>Multiplying lots of probabilities can result in floating-point underflow.</a:t>
            </a:r>
          </a:p>
          <a:p>
            <a:pPr lvl="1"/>
            <a:r>
              <a:rPr lang="en-US" sz="2400" dirty="0">
                <a:latin typeface="Calibri" charset="0"/>
              </a:rPr>
              <a:t> 	log(</a:t>
            </a:r>
            <a:r>
              <a:rPr lang="en-US" sz="2400" i="1" dirty="0" err="1">
                <a:latin typeface="Calibri" charset="0"/>
              </a:rPr>
              <a:t>xy</a:t>
            </a:r>
            <a:r>
              <a:rPr lang="en-US" sz="2400" dirty="0">
                <a:latin typeface="Calibri" charset="0"/>
              </a:rPr>
              <a:t>) = log(</a:t>
            </a:r>
            <a:r>
              <a:rPr lang="en-US" sz="2400" i="1" dirty="0">
                <a:latin typeface="Calibri" charset="0"/>
              </a:rPr>
              <a:t>x</a:t>
            </a:r>
            <a:r>
              <a:rPr lang="en-US" sz="2400" dirty="0">
                <a:latin typeface="Calibri" charset="0"/>
              </a:rPr>
              <a:t>) + log(</a:t>
            </a:r>
            <a:r>
              <a:rPr lang="en-US" sz="2400" i="1" dirty="0">
                <a:latin typeface="Calibri" charset="0"/>
              </a:rPr>
              <a:t>y</a:t>
            </a:r>
            <a:r>
              <a:rPr lang="en-US" sz="2400" dirty="0">
                <a:latin typeface="Calibri" charset="0"/>
              </a:rPr>
              <a:t>)</a:t>
            </a:r>
          </a:p>
          <a:p>
            <a:pPr lvl="2"/>
            <a:r>
              <a:rPr lang="en-US" sz="2000" dirty="0">
                <a:latin typeface="Calibri" charset="0"/>
              </a:rPr>
              <a:t>Sum logs of probabilities instead of multiplying probabilities.</a:t>
            </a:r>
          </a:p>
          <a:p>
            <a:pPr lvl="2"/>
            <a:r>
              <a:rPr lang="en-US" sz="2000" dirty="0">
                <a:latin typeface="Calibri" charset="0"/>
              </a:rPr>
              <a:t>Class with highest un-normalized log probability score is still most probable.</a:t>
            </a:r>
          </a:p>
          <a:p>
            <a:endParaRPr lang="en-US" sz="2800" dirty="0">
              <a:latin typeface="Calibri" charset="0"/>
            </a:endParaRPr>
          </a:p>
          <a:p>
            <a:endParaRPr lang="en-US" sz="2800" dirty="0">
              <a:latin typeface="Calibri" charset="0"/>
            </a:endParaRPr>
          </a:p>
          <a:p>
            <a:pPr marL="0" indent="0">
              <a:buNone/>
            </a:pPr>
            <a:r>
              <a:rPr lang="en-US" sz="2800" dirty="0">
                <a:latin typeface="Calibri" charset="0"/>
              </a:rPr>
              <a:t>Model is now just max of sum of weights</a:t>
            </a:r>
          </a:p>
        </p:txBody>
      </p:sp>
      <p:graphicFrame>
        <p:nvGraphicFramePr>
          <p:cNvPr id="54274" name="Object 2"/>
          <p:cNvGraphicFramePr>
            <a:graphicFrameLocks noChangeAspect="1"/>
          </p:cNvGraphicFramePr>
          <p:nvPr>
            <p:extLst>
              <p:ext uri="{D42A27DB-BD31-4B8C-83A1-F6EECF244321}">
                <p14:modId xmlns:p14="http://schemas.microsoft.com/office/powerpoint/2010/main" val="2829527463"/>
              </p:ext>
            </p:extLst>
          </p:nvPr>
        </p:nvGraphicFramePr>
        <p:xfrm>
          <a:off x="1066800" y="3638550"/>
          <a:ext cx="6354318" cy="929169"/>
        </p:xfrm>
        <a:graphic>
          <a:graphicData uri="http://schemas.openxmlformats.org/presentationml/2006/ole">
            <mc:AlternateContent xmlns:mc="http://schemas.openxmlformats.org/markup-compatibility/2006">
              <mc:Choice xmlns:v="urn:schemas-microsoft-com:vml" Requires="v">
                <p:oleObj spid="_x0000_s103457" name="Equation" r:id="rId3" imgW="2692400" imgH="393700" progId="Equation.3">
                  <p:embed/>
                </p:oleObj>
              </mc:Choice>
              <mc:Fallback>
                <p:oleObj name="Equation" r:id="rId3" imgW="2692400" imgH="393700" progId="Equation.3">
                  <p:embed/>
                  <p:pic>
                    <p:nvPicPr>
                      <p:cNvPr id="0" name=""/>
                      <p:cNvPicPr>
                        <a:picLocks noChangeAspect="1" noChangeArrowheads="1"/>
                      </p:cNvPicPr>
                      <p:nvPr/>
                    </p:nvPicPr>
                    <p:blipFill>
                      <a:blip r:embed="rId4"/>
                      <a:srcRect/>
                      <a:stretch>
                        <a:fillRect/>
                      </a:stretch>
                    </p:blipFill>
                    <p:spPr bwMode="auto">
                      <a:xfrm>
                        <a:off x="1066800" y="3638550"/>
                        <a:ext cx="6354318" cy="929169"/>
                      </a:xfrm>
                      <a:prstGeom prst="rect">
                        <a:avLst/>
                      </a:prstGeom>
                      <a:noFill/>
                      <a:extLst/>
                    </p:spPr>
                  </p:pic>
                </p:oleObj>
              </mc:Fallback>
            </mc:AlternateContent>
          </a:graphicData>
        </a:graphic>
      </p:graphicFrame>
      <p:sp>
        <p:nvSpPr>
          <p:cNvPr id="2" name="Slide Number Placeholder 1">
            <a:extLst>
              <a:ext uri="{FF2B5EF4-FFF2-40B4-BE49-F238E27FC236}">
                <a16:creationId xmlns:a16="http://schemas.microsoft.com/office/drawing/2014/main" id="{0D6FD00C-339E-8242-B0E7-9487E9286AA9}"/>
              </a:ext>
            </a:extLst>
          </p:cNvPr>
          <p:cNvSpPr>
            <a:spLocks noGrp="1"/>
          </p:cNvSpPr>
          <p:nvPr>
            <p:ph type="sldNum" sz="quarter" idx="12"/>
          </p:nvPr>
        </p:nvSpPr>
        <p:spPr/>
        <p:txBody>
          <a:bodyPr/>
          <a:lstStyle/>
          <a:p>
            <a:pPr>
              <a:defRPr/>
            </a:pPr>
            <a:fld id="{713DD8BE-556E-3440-9013-11CC5588178D}" type="slidenum">
              <a:rPr lang="en-US" smtClean="0"/>
              <a:pPr>
                <a:defRPr/>
              </a:pPr>
              <a:t>38</a:t>
            </a:fld>
            <a:endParaRPr lang="en-US"/>
          </a:p>
        </p:txBody>
      </p:sp>
    </p:spTree>
    <p:extLst>
      <p:ext uri="{BB962C8B-B14F-4D97-AF65-F5344CB8AC3E}">
        <p14:creationId xmlns:p14="http://schemas.microsoft.com/office/powerpoint/2010/main" val="59072633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Machine Learning</a:t>
            </a:r>
          </a:p>
        </p:txBody>
      </p:sp>
      <p:sp>
        <p:nvSpPr>
          <p:cNvPr id="3" name="Content Placeholder 2"/>
          <p:cNvSpPr>
            <a:spLocks noGrp="1"/>
          </p:cNvSpPr>
          <p:nvPr>
            <p:ph idx="1"/>
          </p:nvPr>
        </p:nvSpPr>
        <p:spPr/>
        <p:txBody>
          <a:bodyPr/>
          <a:lstStyle/>
          <a:p>
            <a:r>
              <a:rPr lang="en-US" dirty="0"/>
              <a:t>This model is now essentially a sum of weighted features + a bias term</a:t>
            </a:r>
          </a:p>
          <a:p>
            <a:endParaRPr lang="en-US" dirty="0"/>
          </a:p>
          <a:p>
            <a:r>
              <a:rPr lang="en-US" dirty="0"/>
              <a:t>You can think of this as a scoring function</a:t>
            </a:r>
          </a:p>
          <a:p>
            <a:r>
              <a:rPr lang="en-US" dirty="0"/>
              <a:t>Moving on, we can move away from just word-based features and find better ways to set the weights</a:t>
            </a:r>
          </a:p>
          <a:p>
            <a:pPr marL="0" indent="0">
              <a:buNone/>
            </a:pPr>
            <a:endParaRPr lang="en-US" dirty="0"/>
          </a:p>
          <a:p>
            <a:pPr marL="0" indent="0">
              <a:buNone/>
            </a:pP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39</a:t>
            </a:fld>
            <a:endParaRPr lang="en-US"/>
          </a:p>
        </p:txBody>
      </p:sp>
      <p:graphicFrame>
        <p:nvGraphicFramePr>
          <p:cNvPr id="7" name="Object 2"/>
          <p:cNvGraphicFramePr>
            <a:graphicFrameLocks noChangeAspect="1"/>
          </p:cNvGraphicFramePr>
          <p:nvPr>
            <p:extLst>
              <p:ext uri="{D42A27DB-BD31-4B8C-83A1-F6EECF244321}">
                <p14:modId xmlns:p14="http://schemas.microsoft.com/office/powerpoint/2010/main" val="210523077"/>
              </p:ext>
            </p:extLst>
          </p:nvPr>
        </p:nvGraphicFramePr>
        <p:xfrm>
          <a:off x="1295400" y="2077528"/>
          <a:ext cx="5334000" cy="779972"/>
        </p:xfrm>
        <a:graphic>
          <a:graphicData uri="http://schemas.openxmlformats.org/presentationml/2006/ole">
            <mc:AlternateContent xmlns:mc="http://schemas.openxmlformats.org/markup-compatibility/2006">
              <mc:Choice xmlns:v="urn:schemas-microsoft-com:vml" Requires="v">
                <p:oleObj spid="_x0000_s106529" name="Equation" r:id="rId3" imgW="2692400" imgH="393700" progId="Equation.3">
                  <p:embed/>
                </p:oleObj>
              </mc:Choice>
              <mc:Fallback>
                <p:oleObj name="Equation" r:id="rId3" imgW="2692400" imgH="393700" progId="Equation.3">
                  <p:embed/>
                  <p:pic>
                    <p:nvPicPr>
                      <p:cNvPr id="0" name=""/>
                      <p:cNvPicPr>
                        <a:picLocks noChangeAspect="1" noChangeArrowheads="1"/>
                      </p:cNvPicPr>
                      <p:nvPr/>
                    </p:nvPicPr>
                    <p:blipFill>
                      <a:blip r:embed="rId4"/>
                      <a:srcRect/>
                      <a:stretch>
                        <a:fillRect/>
                      </a:stretch>
                    </p:blipFill>
                    <p:spPr bwMode="auto">
                      <a:xfrm>
                        <a:off x="1295400" y="2077528"/>
                        <a:ext cx="5334000" cy="779972"/>
                      </a:xfrm>
                      <a:prstGeom prst="rect">
                        <a:avLst/>
                      </a:prstGeom>
                      <a:noFill/>
                      <a:extLst/>
                    </p:spPr>
                  </p:pic>
                </p:oleObj>
              </mc:Fallback>
            </mc:AlternateContent>
          </a:graphicData>
        </a:graphic>
      </p:graphicFrame>
    </p:spTree>
    <p:extLst>
      <p:ext uri="{BB962C8B-B14F-4D97-AF65-F5344CB8AC3E}">
        <p14:creationId xmlns:p14="http://schemas.microsoft.com/office/powerpoint/2010/main" val="3645244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D2E9C-7279-3B4B-8923-197400AE1225}"/>
              </a:ext>
            </a:extLst>
          </p:cNvPr>
          <p:cNvSpPr>
            <a:spLocks noGrp="1"/>
          </p:cNvSpPr>
          <p:nvPr>
            <p:ph type="title"/>
          </p:nvPr>
        </p:nvSpPr>
        <p:spPr/>
        <p:txBody>
          <a:bodyPr/>
          <a:lstStyle/>
          <a:p>
            <a:r>
              <a:rPr lang="en-US" b="0" dirty="0"/>
              <a:t>Readings</a:t>
            </a:r>
          </a:p>
        </p:txBody>
      </p:sp>
      <p:sp>
        <p:nvSpPr>
          <p:cNvPr id="3" name="Content Placeholder 2">
            <a:extLst>
              <a:ext uri="{FF2B5EF4-FFF2-40B4-BE49-F238E27FC236}">
                <a16:creationId xmlns:a16="http://schemas.microsoft.com/office/drawing/2014/main" id="{88559FA9-BBC6-C24B-9CD0-D84A8A085B6D}"/>
              </a:ext>
            </a:extLst>
          </p:cNvPr>
          <p:cNvSpPr>
            <a:spLocks noGrp="1"/>
          </p:cNvSpPr>
          <p:nvPr>
            <p:ph idx="1"/>
          </p:nvPr>
        </p:nvSpPr>
        <p:spPr/>
        <p:txBody>
          <a:bodyPr/>
          <a:lstStyle/>
          <a:p>
            <a:r>
              <a:rPr lang="en-US" dirty="0"/>
              <a:t>Quiz 1 is on Tuesday 10/2</a:t>
            </a:r>
          </a:p>
          <a:p>
            <a:r>
              <a:rPr lang="en-US" dirty="0"/>
              <a:t>By then we will have covered</a:t>
            </a:r>
          </a:p>
          <a:p>
            <a:pPr lvl="1"/>
            <a:r>
              <a:rPr lang="en-US" dirty="0"/>
              <a:t>Chapters 2, 3, 4, 5, 6, 7, 8, and parts of Appendix A (HMMs)</a:t>
            </a:r>
          </a:p>
          <a:p>
            <a:r>
              <a:rPr lang="en-US" dirty="0"/>
              <a:t>The quizzes cover material from class and in the readings (the union not the intersection).</a:t>
            </a:r>
          </a:p>
        </p:txBody>
      </p:sp>
      <p:sp>
        <p:nvSpPr>
          <p:cNvPr id="4" name="Slide Number Placeholder 3">
            <a:extLst>
              <a:ext uri="{FF2B5EF4-FFF2-40B4-BE49-F238E27FC236}">
                <a16:creationId xmlns:a16="http://schemas.microsoft.com/office/drawing/2014/main" id="{BD6CC401-C57E-5E4E-B725-9E83BDA668A2}"/>
              </a:ext>
            </a:extLst>
          </p:cNvPr>
          <p:cNvSpPr>
            <a:spLocks noGrp="1"/>
          </p:cNvSpPr>
          <p:nvPr>
            <p:ph type="sldNum" sz="quarter" idx="12"/>
          </p:nvPr>
        </p:nvSpPr>
        <p:spPr/>
        <p:txBody>
          <a:bodyPr/>
          <a:lstStyle/>
          <a:p>
            <a:pPr>
              <a:defRPr/>
            </a:pPr>
            <a:fld id="{713DD8BE-556E-3440-9013-11CC5588178D}" type="slidenum">
              <a:rPr lang="en-US" smtClean="0"/>
              <a:pPr>
                <a:defRPr/>
              </a:pPr>
              <a:t>4</a:t>
            </a:fld>
            <a:endParaRPr lang="en-US"/>
          </a:p>
        </p:txBody>
      </p:sp>
    </p:spTree>
    <p:extLst>
      <p:ext uri="{BB962C8B-B14F-4D97-AF65-F5344CB8AC3E}">
        <p14:creationId xmlns:p14="http://schemas.microsoft.com/office/powerpoint/2010/main" val="93307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Slide Number Placeholder 5"/>
          <p:cNvSpPr>
            <a:spLocks noGrp="1"/>
          </p:cNvSpPr>
          <p:nvPr>
            <p:ph type="sldNum" sz="quarter" idx="12"/>
          </p:nvPr>
        </p:nvSpPr>
        <p:spPr>
          <a:xfrm>
            <a:off x="8686800" y="4914900"/>
            <a:ext cx="457200" cy="2286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fld id="{A36D6311-9A8B-3441-A938-07AC2C718B61}" type="slidenum">
              <a:rPr lang="en-US" sz="1400">
                <a:solidFill>
                  <a:srgbClr val="590A0E"/>
                </a:solidFill>
                <a:latin typeface="Arial" charset="0"/>
              </a:rPr>
              <a:pPr/>
              <a:t>5</a:t>
            </a:fld>
            <a:endParaRPr lang="en-US" sz="1400">
              <a:solidFill>
                <a:srgbClr val="590A0E"/>
              </a:solidFill>
              <a:latin typeface="Arial" charset="0"/>
            </a:endParaRPr>
          </a:p>
        </p:txBody>
      </p:sp>
      <p:sp>
        <p:nvSpPr>
          <p:cNvPr id="73732"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Urn Example</a:t>
            </a:r>
          </a:p>
        </p:txBody>
      </p:sp>
      <p:sp>
        <p:nvSpPr>
          <p:cNvPr id="73733" name="Oval 3"/>
          <p:cNvSpPr>
            <a:spLocks noChangeArrowheads="1"/>
          </p:cNvSpPr>
          <p:nvPr/>
        </p:nvSpPr>
        <p:spPr bwMode="auto">
          <a:xfrm>
            <a:off x="2743200" y="2571750"/>
            <a:ext cx="914400" cy="685800"/>
          </a:xfrm>
          <a:prstGeom prst="ellipse">
            <a:avLst/>
          </a:prstGeom>
          <a:solidFill>
            <a:schemeClr val="accent1"/>
          </a:solidFill>
          <a:ln w="9525">
            <a:solidFill>
              <a:schemeClr val="tx1"/>
            </a:solidFill>
            <a:round/>
            <a:headEnd/>
            <a:tailEnd/>
          </a:ln>
        </p:spPr>
        <p:txBody>
          <a:bodyPr wrap="none" anchor="ctr"/>
          <a:lstStyle/>
          <a:p>
            <a:pPr algn="ctr"/>
            <a:r>
              <a:rPr lang="en-US">
                <a:solidFill>
                  <a:schemeClr val="tx1"/>
                </a:solidFill>
                <a:latin typeface="Times New Roman" charset="0"/>
              </a:rPr>
              <a:t>Urn 1</a:t>
            </a:r>
          </a:p>
        </p:txBody>
      </p:sp>
      <p:sp>
        <p:nvSpPr>
          <p:cNvPr id="73734" name="Oval 4"/>
          <p:cNvSpPr>
            <a:spLocks noChangeArrowheads="1"/>
          </p:cNvSpPr>
          <p:nvPr/>
        </p:nvSpPr>
        <p:spPr bwMode="auto">
          <a:xfrm>
            <a:off x="5486400" y="2571750"/>
            <a:ext cx="914400" cy="685800"/>
          </a:xfrm>
          <a:prstGeom prst="ellipse">
            <a:avLst/>
          </a:prstGeom>
          <a:solidFill>
            <a:schemeClr val="accent1"/>
          </a:solidFill>
          <a:ln w="9525">
            <a:solidFill>
              <a:schemeClr val="tx1"/>
            </a:solidFill>
            <a:round/>
            <a:headEnd/>
            <a:tailEnd/>
          </a:ln>
        </p:spPr>
        <p:txBody>
          <a:bodyPr wrap="none" anchor="ctr"/>
          <a:lstStyle/>
          <a:p>
            <a:pPr algn="ctr"/>
            <a:r>
              <a:rPr lang="en-US">
                <a:solidFill>
                  <a:schemeClr val="tx1"/>
                </a:solidFill>
                <a:latin typeface="Times New Roman" charset="0"/>
              </a:rPr>
              <a:t>Urn 2</a:t>
            </a:r>
          </a:p>
        </p:txBody>
      </p:sp>
      <p:sp>
        <p:nvSpPr>
          <p:cNvPr id="73735" name="Freeform 5"/>
          <p:cNvSpPr>
            <a:spLocks/>
          </p:cNvSpPr>
          <p:nvPr/>
        </p:nvSpPr>
        <p:spPr bwMode="auto">
          <a:xfrm>
            <a:off x="3429000" y="2400300"/>
            <a:ext cx="2286000" cy="171450"/>
          </a:xfrm>
          <a:custGeom>
            <a:avLst/>
            <a:gdLst>
              <a:gd name="T0" fmla="*/ 0 w 1440"/>
              <a:gd name="T1" fmla="*/ 2147483647 h 144"/>
              <a:gd name="T2" fmla="*/ 2147483647 w 1440"/>
              <a:gd name="T3" fmla="*/ 0 h 144"/>
              <a:gd name="T4" fmla="*/ 2147483647 w 1440"/>
              <a:gd name="T5" fmla="*/ 2147483647 h 144"/>
              <a:gd name="T6" fmla="*/ 0 60000 65536"/>
              <a:gd name="T7" fmla="*/ 0 60000 65536"/>
              <a:gd name="T8" fmla="*/ 0 60000 65536"/>
              <a:gd name="T9" fmla="*/ 0 w 1440"/>
              <a:gd name="T10" fmla="*/ 0 h 144"/>
              <a:gd name="T11" fmla="*/ 1440 w 1440"/>
              <a:gd name="T12" fmla="*/ 144 h 144"/>
            </a:gdLst>
            <a:ahLst/>
            <a:cxnLst>
              <a:cxn ang="T6">
                <a:pos x="T0" y="T1"/>
              </a:cxn>
              <a:cxn ang="T7">
                <a:pos x="T2" y="T3"/>
              </a:cxn>
              <a:cxn ang="T8">
                <a:pos x="T4" y="T5"/>
              </a:cxn>
            </a:cxnLst>
            <a:rect l="T9" t="T10" r="T11" b="T12"/>
            <a:pathLst>
              <a:path w="1440" h="144">
                <a:moveTo>
                  <a:pt x="0" y="144"/>
                </a:moveTo>
                <a:cubicBezTo>
                  <a:pt x="240" y="72"/>
                  <a:pt x="480" y="0"/>
                  <a:pt x="720" y="0"/>
                </a:cubicBezTo>
                <a:cubicBezTo>
                  <a:pt x="960" y="0"/>
                  <a:pt x="1320" y="120"/>
                  <a:pt x="1440" y="144"/>
                </a:cubicBezTo>
              </a:path>
            </a:pathLst>
          </a:custGeom>
          <a:noFill/>
          <a:ln w="9525">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3736" name="Freeform 6"/>
          <p:cNvSpPr>
            <a:spLocks/>
          </p:cNvSpPr>
          <p:nvPr/>
        </p:nvSpPr>
        <p:spPr bwMode="auto">
          <a:xfrm>
            <a:off x="3429000" y="3257550"/>
            <a:ext cx="2286000" cy="171450"/>
          </a:xfrm>
          <a:custGeom>
            <a:avLst/>
            <a:gdLst>
              <a:gd name="T0" fmla="*/ 2147483647 w 1440"/>
              <a:gd name="T1" fmla="*/ 0 h 144"/>
              <a:gd name="T2" fmla="*/ 2147483647 w 1440"/>
              <a:gd name="T3" fmla="*/ 2147483647 h 144"/>
              <a:gd name="T4" fmla="*/ 0 w 1440"/>
              <a:gd name="T5" fmla="*/ 0 h 144"/>
              <a:gd name="T6" fmla="*/ 0 60000 65536"/>
              <a:gd name="T7" fmla="*/ 0 60000 65536"/>
              <a:gd name="T8" fmla="*/ 0 60000 65536"/>
              <a:gd name="T9" fmla="*/ 0 w 1440"/>
              <a:gd name="T10" fmla="*/ 0 h 144"/>
              <a:gd name="T11" fmla="*/ 1440 w 1440"/>
              <a:gd name="T12" fmla="*/ 144 h 144"/>
            </a:gdLst>
            <a:ahLst/>
            <a:cxnLst>
              <a:cxn ang="T6">
                <a:pos x="T0" y="T1"/>
              </a:cxn>
              <a:cxn ang="T7">
                <a:pos x="T2" y="T3"/>
              </a:cxn>
              <a:cxn ang="T8">
                <a:pos x="T4" y="T5"/>
              </a:cxn>
            </a:cxnLst>
            <a:rect l="T9" t="T10" r="T11" b="T12"/>
            <a:pathLst>
              <a:path w="1440" h="144">
                <a:moveTo>
                  <a:pt x="1440" y="0"/>
                </a:moveTo>
                <a:cubicBezTo>
                  <a:pt x="1200" y="72"/>
                  <a:pt x="960" y="144"/>
                  <a:pt x="720" y="144"/>
                </a:cubicBezTo>
                <a:cubicBezTo>
                  <a:pt x="480" y="144"/>
                  <a:pt x="240" y="72"/>
                  <a:pt x="0" y="0"/>
                </a:cubicBezTo>
              </a:path>
            </a:pathLst>
          </a:custGeom>
          <a:noFill/>
          <a:ln w="9525">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3737" name="Freeform 7"/>
          <p:cNvSpPr>
            <a:spLocks/>
          </p:cNvSpPr>
          <p:nvPr/>
        </p:nvSpPr>
        <p:spPr bwMode="auto">
          <a:xfrm>
            <a:off x="5665788" y="1837135"/>
            <a:ext cx="685800" cy="742950"/>
          </a:xfrm>
          <a:custGeom>
            <a:avLst/>
            <a:gdLst>
              <a:gd name="T0" fmla="*/ 2147483647 w 432"/>
              <a:gd name="T1" fmla="*/ 2147483647 h 624"/>
              <a:gd name="T2" fmla="*/ 0 w 432"/>
              <a:gd name="T3" fmla="*/ 2147483647 h 624"/>
              <a:gd name="T4" fmla="*/ 2147483647 w 432"/>
              <a:gd name="T5" fmla="*/ 2147483647 h 624"/>
              <a:gd name="T6" fmla="*/ 2147483647 w 432"/>
              <a:gd name="T7" fmla="*/ 2147483647 h 624"/>
              <a:gd name="T8" fmla="*/ 2147483647 w 432"/>
              <a:gd name="T9" fmla="*/ 2147483647 h 624"/>
              <a:gd name="T10" fmla="*/ 2147483647 w 432"/>
              <a:gd name="T11" fmla="*/ 2147483647 h 624"/>
              <a:gd name="T12" fmla="*/ 0 60000 65536"/>
              <a:gd name="T13" fmla="*/ 0 60000 65536"/>
              <a:gd name="T14" fmla="*/ 0 60000 65536"/>
              <a:gd name="T15" fmla="*/ 0 60000 65536"/>
              <a:gd name="T16" fmla="*/ 0 60000 65536"/>
              <a:gd name="T17" fmla="*/ 0 60000 65536"/>
              <a:gd name="T18" fmla="*/ 0 w 432"/>
              <a:gd name="T19" fmla="*/ 0 h 624"/>
              <a:gd name="T20" fmla="*/ 432 w 432"/>
              <a:gd name="T21" fmla="*/ 624 h 624"/>
            </a:gdLst>
            <a:ahLst/>
            <a:cxnLst>
              <a:cxn ang="T12">
                <a:pos x="T0" y="T1"/>
              </a:cxn>
              <a:cxn ang="T13">
                <a:pos x="T2" y="T3"/>
              </a:cxn>
              <a:cxn ang="T14">
                <a:pos x="T4" y="T5"/>
              </a:cxn>
              <a:cxn ang="T15">
                <a:pos x="T6" y="T7"/>
              </a:cxn>
              <a:cxn ang="T16">
                <a:pos x="T8" y="T9"/>
              </a:cxn>
              <a:cxn ang="T17">
                <a:pos x="T10" y="T11"/>
              </a:cxn>
            </a:cxnLst>
            <a:rect l="T18" t="T19" r="T20" b="T21"/>
            <a:pathLst>
              <a:path w="432" h="624">
                <a:moveTo>
                  <a:pt x="144" y="624"/>
                </a:moveTo>
                <a:cubicBezTo>
                  <a:pt x="72" y="528"/>
                  <a:pt x="0" y="432"/>
                  <a:pt x="0" y="336"/>
                </a:cubicBezTo>
                <a:cubicBezTo>
                  <a:pt x="0" y="240"/>
                  <a:pt x="96" y="96"/>
                  <a:pt x="144" y="48"/>
                </a:cubicBezTo>
                <a:cubicBezTo>
                  <a:pt x="192" y="0"/>
                  <a:pt x="240" y="0"/>
                  <a:pt x="288" y="48"/>
                </a:cubicBezTo>
                <a:cubicBezTo>
                  <a:pt x="336" y="96"/>
                  <a:pt x="432" y="240"/>
                  <a:pt x="432" y="336"/>
                </a:cubicBezTo>
                <a:cubicBezTo>
                  <a:pt x="432" y="432"/>
                  <a:pt x="312" y="576"/>
                  <a:pt x="288" y="624"/>
                </a:cubicBezTo>
              </a:path>
            </a:pathLst>
          </a:custGeom>
          <a:noFill/>
          <a:ln w="9525">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3738" name="Freeform 8"/>
          <p:cNvSpPr>
            <a:spLocks/>
          </p:cNvSpPr>
          <p:nvPr/>
        </p:nvSpPr>
        <p:spPr bwMode="auto">
          <a:xfrm>
            <a:off x="2786063" y="1794272"/>
            <a:ext cx="685800" cy="742950"/>
          </a:xfrm>
          <a:custGeom>
            <a:avLst/>
            <a:gdLst>
              <a:gd name="T0" fmla="*/ 2147483647 w 432"/>
              <a:gd name="T1" fmla="*/ 2147483647 h 624"/>
              <a:gd name="T2" fmla="*/ 0 w 432"/>
              <a:gd name="T3" fmla="*/ 2147483647 h 624"/>
              <a:gd name="T4" fmla="*/ 2147483647 w 432"/>
              <a:gd name="T5" fmla="*/ 2147483647 h 624"/>
              <a:gd name="T6" fmla="*/ 2147483647 w 432"/>
              <a:gd name="T7" fmla="*/ 2147483647 h 624"/>
              <a:gd name="T8" fmla="*/ 2147483647 w 432"/>
              <a:gd name="T9" fmla="*/ 2147483647 h 624"/>
              <a:gd name="T10" fmla="*/ 2147483647 w 432"/>
              <a:gd name="T11" fmla="*/ 2147483647 h 624"/>
              <a:gd name="T12" fmla="*/ 0 60000 65536"/>
              <a:gd name="T13" fmla="*/ 0 60000 65536"/>
              <a:gd name="T14" fmla="*/ 0 60000 65536"/>
              <a:gd name="T15" fmla="*/ 0 60000 65536"/>
              <a:gd name="T16" fmla="*/ 0 60000 65536"/>
              <a:gd name="T17" fmla="*/ 0 60000 65536"/>
              <a:gd name="T18" fmla="*/ 0 w 432"/>
              <a:gd name="T19" fmla="*/ 0 h 624"/>
              <a:gd name="T20" fmla="*/ 432 w 432"/>
              <a:gd name="T21" fmla="*/ 624 h 624"/>
            </a:gdLst>
            <a:ahLst/>
            <a:cxnLst>
              <a:cxn ang="T12">
                <a:pos x="T0" y="T1"/>
              </a:cxn>
              <a:cxn ang="T13">
                <a:pos x="T2" y="T3"/>
              </a:cxn>
              <a:cxn ang="T14">
                <a:pos x="T4" y="T5"/>
              </a:cxn>
              <a:cxn ang="T15">
                <a:pos x="T6" y="T7"/>
              </a:cxn>
              <a:cxn ang="T16">
                <a:pos x="T8" y="T9"/>
              </a:cxn>
              <a:cxn ang="T17">
                <a:pos x="T10" y="T11"/>
              </a:cxn>
            </a:cxnLst>
            <a:rect l="T18" t="T19" r="T20" b="T21"/>
            <a:pathLst>
              <a:path w="432" h="624">
                <a:moveTo>
                  <a:pt x="144" y="624"/>
                </a:moveTo>
                <a:cubicBezTo>
                  <a:pt x="72" y="528"/>
                  <a:pt x="0" y="432"/>
                  <a:pt x="0" y="336"/>
                </a:cubicBezTo>
                <a:cubicBezTo>
                  <a:pt x="0" y="240"/>
                  <a:pt x="96" y="96"/>
                  <a:pt x="144" y="48"/>
                </a:cubicBezTo>
                <a:cubicBezTo>
                  <a:pt x="192" y="0"/>
                  <a:pt x="240" y="0"/>
                  <a:pt x="288" y="48"/>
                </a:cubicBezTo>
                <a:cubicBezTo>
                  <a:pt x="336" y="96"/>
                  <a:pt x="432" y="240"/>
                  <a:pt x="432" y="336"/>
                </a:cubicBezTo>
                <a:cubicBezTo>
                  <a:pt x="432" y="432"/>
                  <a:pt x="312" y="576"/>
                  <a:pt x="288" y="624"/>
                </a:cubicBezTo>
              </a:path>
            </a:pathLst>
          </a:custGeom>
          <a:noFill/>
          <a:ln w="9525">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3739" name="Text Box 9"/>
          <p:cNvSpPr txBox="1">
            <a:spLocks noChangeArrowheads="1"/>
          </p:cNvSpPr>
          <p:nvPr/>
        </p:nvSpPr>
        <p:spPr bwMode="auto">
          <a:xfrm>
            <a:off x="2982913" y="1533526"/>
            <a:ext cx="37702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pPr eaLnBrk="1" hangingPunct="1"/>
            <a:r>
              <a:rPr lang="en-US" sz="2000">
                <a:solidFill>
                  <a:schemeClr val="tx1"/>
                </a:solidFill>
                <a:latin typeface="Times New Roman" charset="0"/>
              </a:rPr>
              <a:t>.6</a:t>
            </a:r>
          </a:p>
        </p:txBody>
      </p:sp>
      <p:sp>
        <p:nvSpPr>
          <p:cNvPr id="73740" name="Text Box 10"/>
          <p:cNvSpPr txBox="1">
            <a:spLocks noChangeArrowheads="1"/>
          </p:cNvSpPr>
          <p:nvPr/>
        </p:nvSpPr>
        <p:spPr bwMode="auto">
          <a:xfrm>
            <a:off x="5862638" y="1551385"/>
            <a:ext cx="36420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pPr eaLnBrk="1" hangingPunct="1"/>
            <a:r>
              <a:rPr lang="en-US" sz="1800">
                <a:solidFill>
                  <a:schemeClr val="tx1"/>
                </a:solidFill>
                <a:latin typeface="Times New Roman" charset="0"/>
              </a:rPr>
              <a:t>.7</a:t>
            </a:r>
          </a:p>
        </p:txBody>
      </p:sp>
      <p:sp>
        <p:nvSpPr>
          <p:cNvPr id="73741" name="Text Box 11"/>
          <p:cNvSpPr txBox="1">
            <a:spLocks noChangeArrowheads="1"/>
          </p:cNvSpPr>
          <p:nvPr/>
        </p:nvSpPr>
        <p:spPr bwMode="auto">
          <a:xfrm>
            <a:off x="4306888" y="2112169"/>
            <a:ext cx="35779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pPr eaLnBrk="1" hangingPunct="1"/>
            <a:r>
              <a:rPr lang="en-US" sz="1800">
                <a:solidFill>
                  <a:schemeClr val="tx1"/>
                </a:solidFill>
                <a:latin typeface="Times New Roman" charset="0"/>
              </a:rPr>
              <a:t>.4</a:t>
            </a:r>
          </a:p>
        </p:txBody>
      </p:sp>
      <p:sp>
        <p:nvSpPr>
          <p:cNvPr id="73742" name="Text Box 12"/>
          <p:cNvSpPr txBox="1">
            <a:spLocks noChangeArrowheads="1"/>
          </p:cNvSpPr>
          <p:nvPr/>
        </p:nvSpPr>
        <p:spPr bwMode="auto">
          <a:xfrm>
            <a:off x="4422775" y="3365897"/>
            <a:ext cx="35779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pPr eaLnBrk="1" hangingPunct="1"/>
            <a:r>
              <a:rPr lang="en-US" sz="1800">
                <a:solidFill>
                  <a:schemeClr val="tx1"/>
                </a:solidFill>
                <a:latin typeface="Times New Roman" charset="0"/>
              </a:rPr>
              <a:t>.3</a:t>
            </a:r>
          </a:p>
        </p:txBody>
      </p:sp>
      <p:sp>
        <p:nvSpPr>
          <p:cNvPr id="73743" name="Text Box 13"/>
          <p:cNvSpPr txBox="1">
            <a:spLocks noChangeArrowheads="1"/>
          </p:cNvSpPr>
          <p:nvPr/>
        </p:nvSpPr>
        <p:spPr bwMode="auto">
          <a:xfrm>
            <a:off x="1831975" y="3942160"/>
            <a:ext cx="578485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pPr eaLnBrk="1" hangingPunct="1">
              <a:spcBef>
                <a:spcPct val="50000"/>
              </a:spcBef>
            </a:pPr>
            <a:r>
              <a:rPr lang="en-US" sz="2000">
                <a:solidFill>
                  <a:schemeClr val="tx1"/>
                </a:solidFill>
                <a:latin typeface="Comic Sans MS" charset="0"/>
              </a:rPr>
              <a:t>Let</a:t>
            </a:r>
            <a:r>
              <a:rPr lang="ja-JP" altLang="en-US" sz="2000">
                <a:solidFill>
                  <a:schemeClr val="tx1"/>
                </a:solidFill>
                <a:latin typeface="Comic Sans MS" charset="0"/>
              </a:rPr>
              <a:t>’</a:t>
            </a:r>
            <a:r>
              <a:rPr lang="en-US" altLang="ja-JP" sz="2000">
                <a:solidFill>
                  <a:schemeClr val="tx1"/>
                </a:solidFill>
                <a:latin typeface="Comic Sans MS" charset="0"/>
              </a:rPr>
              <a:t>s re-estimate the Urn1-&gt;Urn1 transition</a:t>
            </a:r>
            <a:endParaRPr lang="en-US" sz="2000">
              <a:solidFill>
                <a:schemeClr val="tx1"/>
              </a:solidFill>
              <a:latin typeface="Comic Sans MS" charset="0"/>
            </a:endParaRPr>
          </a:p>
        </p:txBody>
      </p:sp>
    </p:spTree>
    <p:extLst>
      <p:ext uri="{BB962C8B-B14F-4D97-AF65-F5344CB8AC3E}">
        <p14:creationId xmlns:p14="http://schemas.microsoft.com/office/powerpoint/2010/main" val="600818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fld id="{B70E6547-2870-794E-AADA-F476514BF8B6}" type="slidenum">
              <a:rPr lang="en-US" sz="1400">
                <a:solidFill>
                  <a:srgbClr val="590A0E"/>
                </a:solidFill>
                <a:latin typeface="Arial" charset="0"/>
              </a:rPr>
              <a:pPr/>
              <a:t>6</a:t>
            </a:fld>
            <a:endParaRPr lang="en-US" sz="1400">
              <a:solidFill>
                <a:srgbClr val="590A0E"/>
              </a:solidFill>
              <a:latin typeface="Arial" charset="0"/>
            </a:endParaRPr>
          </a:p>
        </p:txBody>
      </p:sp>
      <p:sp>
        <p:nvSpPr>
          <p:cNvPr id="75780"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Urns and Balls</a:t>
            </a:r>
          </a:p>
        </p:txBody>
      </p:sp>
      <p:graphicFrame>
        <p:nvGraphicFramePr>
          <p:cNvPr id="908327" name="Group 39"/>
          <p:cNvGraphicFramePr>
            <a:graphicFrameLocks noGrp="1"/>
          </p:cNvGraphicFramePr>
          <p:nvPr>
            <p:ph idx="1"/>
          </p:nvPr>
        </p:nvGraphicFramePr>
        <p:xfrm>
          <a:off x="577850" y="1113235"/>
          <a:ext cx="7772400" cy="1554956"/>
        </p:xfrm>
        <a:graphic>
          <a:graphicData uri="http://schemas.openxmlformats.org/drawingml/2006/table">
            <a:tbl>
              <a:tblPr/>
              <a:tblGrid>
                <a:gridCol w="1209675">
                  <a:extLst>
                    <a:ext uri="{9D8B030D-6E8A-4147-A177-3AD203B41FA5}">
                      <a16:colId xmlns:a16="http://schemas.microsoft.com/office/drawing/2014/main" val="20000"/>
                    </a:ext>
                  </a:extLst>
                </a:gridCol>
                <a:gridCol w="6562725">
                  <a:extLst>
                    <a:ext uri="{9D8B030D-6E8A-4147-A177-3AD203B41FA5}">
                      <a16:colId xmlns:a16="http://schemas.microsoft.com/office/drawing/2014/main" val="20001"/>
                    </a:ext>
                  </a:extLst>
                </a:gridCol>
              </a:tblGrid>
              <a:tr h="388739">
                <a:tc>
                  <a:txBody>
                    <a:bodyPr/>
                    <a:lstStyle/>
                    <a:p>
                      <a:pPr marL="0" marR="0" lvl="0" indent="0" algn="l" defTabSz="914400" rtl="0" eaLnBrk="0" fontAlgn="base" latinLnBrk="0" hangingPunct="0">
                        <a:lnSpc>
                          <a:spcPct val="100000"/>
                        </a:lnSpc>
                        <a:spcBef>
                          <a:spcPct val="20000"/>
                        </a:spcBef>
                        <a:spcAft>
                          <a:spcPct val="0"/>
                        </a:spcAft>
                        <a:buClrTx/>
                        <a:buSzTx/>
                        <a:buFont typeface="Wingdings" charset="2"/>
                        <a:buNone/>
                        <a:tabLst/>
                      </a:pPr>
                      <a:r>
                        <a:rPr kumimoji="0" lang="en-US" sz="2100" b="0" i="0" u="none" strike="noStrike" cap="none" normalizeH="0" baseline="0">
                          <a:ln>
                            <a:noFill/>
                          </a:ln>
                          <a:solidFill>
                            <a:schemeClr val="accent1"/>
                          </a:solidFill>
                          <a:effectLst/>
                          <a:latin typeface="Tahoma" charset="0"/>
                          <a:ea typeface="ＭＳ Ｐゴシック" charset="-128"/>
                          <a:cs typeface="ＭＳ Ｐゴシック" charset="-128"/>
                        </a:rPr>
                        <a:t>1 1 1</a:t>
                      </a:r>
                    </a:p>
                  </a:txBody>
                  <a:tcPr marT="34301" marB="343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Wingdings" charset="2"/>
                        <a:buNone/>
                        <a:tabLst/>
                      </a:pPr>
                      <a:r>
                        <a:rPr kumimoji="0" lang="en-US" sz="2100" b="0" i="0" u="none" strike="noStrike" cap="none" normalizeH="0" baseline="0">
                          <a:ln>
                            <a:noFill/>
                          </a:ln>
                          <a:solidFill>
                            <a:schemeClr val="accent1"/>
                          </a:solidFill>
                          <a:effectLst/>
                          <a:latin typeface="Tahoma" charset="0"/>
                          <a:ea typeface="ＭＳ Ｐゴシック" charset="-128"/>
                          <a:cs typeface="ＭＳ Ｐゴシック" charset="-128"/>
                        </a:rPr>
                        <a:t>(0.9*0.3)*(0.6*0.3)*(0.6*0.7)=0.0204</a:t>
                      </a:r>
                    </a:p>
                  </a:txBody>
                  <a:tcPr marT="34301" marB="343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8739">
                <a:tc>
                  <a:txBody>
                    <a:bodyPr/>
                    <a:lstStyle/>
                    <a:p>
                      <a:pPr marL="0" marR="0" lvl="0" indent="0" algn="l" defTabSz="914400" rtl="0" eaLnBrk="0" fontAlgn="base" latinLnBrk="0" hangingPunct="0">
                        <a:lnSpc>
                          <a:spcPct val="100000"/>
                        </a:lnSpc>
                        <a:spcBef>
                          <a:spcPct val="20000"/>
                        </a:spcBef>
                        <a:spcAft>
                          <a:spcPct val="0"/>
                        </a:spcAft>
                        <a:buClrTx/>
                        <a:buSzTx/>
                        <a:buFont typeface="Wingdings" charset="2"/>
                        <a:buNone/>
                        <a:tabLst/>
                      </a:pPr>
                      <a:r>
                        <a:rPr kumimoji="0" lang="en-US" sz="2100" b="0" i="0" u="none" strike="noStrike" cap="none" normalizeH="0" baseline="0">
                          <a:ln>
                            <a:noFill/>
                          </a:ln>
                          <a:solidFill>
                            <a:schemeClr val="accent1"/>
                          </a:solidFill>
                          <a:effectLst/>
                          <a:latin typeface="Tahoma" charset="0"/>
                          <a:ea typeface="ＭＳ Ｐゴシック" charset="-128"/>
                          <a:cs typeface="ＭＳ Ｐゴシック" charset="-128"/>
                        </a:rPr>
                        <a:t>1 1 2</a:t>
                      </a:r>
                    </a:p>
                  </a:txBody>
                  <a:tcPr marT="34301" marB="343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Wingdings" charset="2"/>
                        <a:buNone/>
                        <a:tabLst/>
                      </a:pPr>
                      <a:r>
                        <a:rPr kumimoji="0" lang="en-US" sz="2100" b="0" i="0" u="none" strike="noStrike" cap="none" normalizeH="0" baseline="0">
                          <a:ln>
                            <a:noFill/>
                          </a:ln>
                          <a:solidFill>
                            <a:schemeClr val="accent1"/>
                          </a:solidFill>
                          <a:effectLst/>
                          <a:latin typeface="Tahoma" charset="0"/>
                          <a:ea typeface="ＭＳ Ｐゴシック" charset="-128"/>
                          <a:cs typeface="ＭＳ Ｐゴシック" charset="-128"/>
                        </a:rPr>
                        <a:t>(0.9*0.3)*(0.6*0.3)*(0.4*0.4)=0.0077</a:t>
                      </a:r>
                    </a:p>
                  </a:txBody>
                  <a:tcPr marT="34301" marB="343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8739">
                <a:tc>
                  <a:txBody>
                    <a:bodyPr/>
                    <a:lstStyle/>
                    <a:p>
                      <a:pPr marL="0" marR="0" lvl="0" indent="0" algn="l" defTabSz="914400" rtl="0" eaLnBrk="0" fontAlgn="base" latinLnBrk="0" hangingPunct="0">
                        <a:lnSpc>
                          <a:spcPct val="100000"/>
                        </a:lnSpc>
                        <a:spcBef>
                          <a:spcPct val="20000"/>
                        </a:spcBef>
                        <a:spcAft>
                          <a:spcPct val="0"/>
                        </a:spcAft>
                        <a:buClrTx/>
                        <a:buSzTx/>
                        <a:buFont typeface="Wingdings" charset="2"/>
                        <a:buNone/>
                        <a:tabLst/>
                      </a:pPr>
                      <a:r>
                        <a:rPr kumimoji="0" lang="en-US" sz="2100" b="0" i="0" u="none" strike="noStrike" cap="none" normalizeH="0" baseline="0">
                          <a:ln>
                            <a:noFill/>
                          </a:ln>
                          <a:solidFill>
                            <a:srgbClr val="590A0E"/>
                          </a:solidFill>
                          <a:effectLst/>
                          <a:latin typeface="Tahoma" charset="0"/>
                          <a:ea typeface="ＭＳ Ｐゴシック" charset="-128"/>
                          <a:cs typeface="ＭＳ Ｐゴシック" charset="-128"/>
                        </a:rPr>
                        <a:t>1 2 1</a:t>
                      </a:r>
                    </a:p>
                  </a:txBody>
                  <a:tcPr marT="34301" marB="343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Wingdings" charset="2"/>
                        <a:buNone/>
                        <a:tabLst/>
                      </a:pPr>
                      <a:r>
                        <a:rPr kumimoji="0" lang="en-US" sz="2100" b="0" i="0" u="none" strike="noStrike" cap="none" normalizeH="0" baseline="0">
                          <a:ln>
                            <a:noFill/>
                          </a:ln>
                          <a:solidFill>
                            <a:srgbClr val="590A0E"/>
                          </a:solidFill>
                          <a:effectLst/>
                          <a:latin typeface="Tahoma" charset="0"/>
                          <a:ea typeface="ＭＳ Ｐゴシック" charset="-128"/>
                          <a:cs typeface="ＭＳ Ｐゴシック" charset="-128"/>
                        </a:rPr>
                        <a:t>(0.9*0.3)*(0.4*0.6)*(0.3*0.7)=0.0136</a:t>
                      </a:r>
                    </a:p>
                  </a:txBody>
                  <a:tcPr marT="34301" marB="343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8739">
                <a:tc>
                  <a:txBody>
                    <a:bodyPr/>
                    <a:lstStyle/>
                    <a:p>
                      <a:pPr marL="0" marR="0" lvl="0" indent="0" algn="l" defTabSz="914400" rtl="0" eaLnBrk="0" fontAlgn="base" latinLnBrk="0" hangingPunct="0">
                        <a:lnSpc>
                          <a:spcPct val="100000"/>
                        </a:lnSpc>
                        <a:spcBef>
                          <a:spcPct val="20000"/>
                        </a:spcBef>
                        <a:spcAft>
                          <a:spcPct val="0"/>
                        </a:spcAft>
                        <a:buClrTx/>
                        <a:buSzTx/>
                        <a:buFont typeface="Wingdings" charset="2"/>
                        <a:buNone/>
                        <a:tabLst/>
                      </a:pPr>
                      <a:r>
                        <a:rPr kumimoji="0" lang="en-US" sz="2100" b="0" i="0" u="none" strike="noStrike" cap="none" normalizeH="0" baseline="0">
                          <a:ln>
                            <a:noFill/>
                          </a:ln>
                          <a:solidFill>
                            <a:srgbClr val="590A0E"/>
                          </a:solidFill>
                          <a:effectLst/>
                          <a:latin typeface="Tahoma" charset="0"/>
                          <a:ea typeface="ＭＳ Ｐゴシック" charset="-128"/>
                          <a:cs typeface="ＭＳ Ｐゴシック" charset="-128"/>
                        </a:rPr>
                        <a:t>1 2 2</a:t>
                      </a:r>
                    </a:p>
                  </a:txBody>
                  <a:tcPr marT="34301" marB="343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Wingdings" charset="2"/>
                        <a:buNone/>
                        <a:tabLst/>
                      </a:pPr>
                      <a:r>
                        <a:rPr kumimoji="0" lang="en-US" sz="2100" b="0" i="0" u="none" strike="noStrike" cap="none" normalizeH="0" baseline="0">
                          <a:ln>
                            <a:noFill/>
                          </a:ln>
                          <a:solidFill>
                            <a:srgbClr val="590A0E"/>
                          </a:solidFill>
                          <a:effectLst/>
                          <a:latin typeface="Tahoma" charset="0"/>
                          <a:ea typeface="ＭＳ Ｐゴシック" charset="-128"/>
                          <a:cs typeface="ＭＳ Ｐゴシック" charset="-128"/>
                        </a:rPr>
                        <a:t>(0.9*0.3)*(0.4*0.6)*(0.7*0.4)=0.0181</a:t>
                      </a:r>
                    </a:p>
                  </a:txBody>
                  <a:tcPr marT="34301" marB="343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08308" name="Group 20"/>
          <p:cNvGraphicFramePr>
            <a:graphicFrameLocks noGrp="1"/>
          </p:cNvGraphicFramePr>
          <p:nvPr/>
        </p:nvGraphicFramePr>
        <p:xfrm>
          <a:off x="654050" y="3219450"/>
          <a:ext cx="7772400" cy="1554956"/>
        </p:xfrm>
        <a:graphic>
          <a:graphicData uri="http://schemas.openxmlformats.org/drawingml/2006/table">
            <a:tbl>
              <a:tblPr/>
              <a:tblGrid>
                <a:gridCol w="1209675">
                  <a:extLst>
                    <a:ext uri="{9D8B030D-6E8A-4147-A177-3AD203B41FA5}">
                      <a16:colId xmlns:a16="http://schemas.microsoft.com/office/drawing/2014/main" val="20000"/>
                    </a:ext>
                  </a:extLst>
                </a:gridCol>
                <a:gridCol w="6562725">
                  <a:extLst>
                    <a:ext uri="{9D8B030D-6E8A-4147-A177-3AD203B41FA5}">
                      <a16:colId xmlns:a16="http://schemas.microsoft.com/office/drawing/2014/main" val="20001"/>
                    </a:ext>
                  </a:extLst>
                </a:gridCol>
              </a:tblGrid>
              <a:tr h="388739">
                <a:tc>
                  <a:txBody>
                    <a:bodyPr/>
                    <a:lstStyle/>
                    <a:p>
                      <a:pPr marL="0" marR="0" lvl="0" indent="0" algn="l" defTabSz="914400" rtl="0" eaLnBrk="0" fontAlgn="base" latinLnBrk="0" hangingPunct="0">
                        <a:lnSpc>
                          <a:spcPct val="100000"/>
                        </a:lnSpc>
                        <a:spcBef>
                          <a:spcPct val="20000"/>
                        </a:spcBef>
                        <a:spcAft>
                          <a:spcPct val="0"/>
                        </a:spcAft>
                        <a:buClrTx/>
                        <a:buSzTx/>
                        <a:buFont typeface="Wingdings" charset="2"/>
                        <a:buNone/>
                        <a:tabLst/>
                      </a:pPr>
                      <a:r>
                        <a:rPr kumimoji="0" lang="en-US" sz="2100" b="0" i="0" u="none" strike="noStrike" cap="none" normalizeH="0" baseline="0">
                          <a:ln>
                            <a:noFill/>
                          </a:ln>
                          <a:solidFill>
                            <a:schemeClr val="accent1"/>
                          </a:solidFill>
                          <a:effectLst/>
                          <a:latin typeface="Tahoma" charset="0"/>
                          <a:ea typeface="ＭＳ Ｐゴシック" charset="-128"/>
                          <a:cs typeface="ＭＳ Ｐゴシック" charset="-128"/>
                        </a:rPr>
                        <a:t>2 1 1</a:t>
                      </a:r>
                    </a:p>
                  </a:txBody>
                  <a:tcPr marT="34301" marB="343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Wingdings" charset="2"/>
                        <a:buNone/>
                        <a:tabLst/>
                      </a:pPr>
                      <a:r>
                        <a:rPr kumimoji="0" lang="en-US" sz="2100" b="0" i="0" u="none" strike="noStrike" cap="none" normalizeH="0" baseline="0">
                          <a:ln>
                            <a:noFill/>
                          </a:ln>
                          <a:solidFill>
                            <a:schemeClr val="accent1"/>
                          </a:solidFill>
                          <a:effectLst/>
                          <a:latin typeface="Tahoma" charset="0"/>
                          <a:ea typeface="ＭＳ Ｐゴシック" charset="-128"/>
                          <a:cs typeface="ＭＳ Ｐゴシック" charset="-128"/>
                        </a:rPr>
                        <a:t>(0.1*0.6)*(0.3*0.7)*(0.6*0.7)=0.0052</a:t>
                      </a:r>
                    </a:p>
                  </a:txBody>
                  <a:tcPr marT="34301" marB="343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8739">
                <a:tc>
                  <a:txBody>
                    <a:bodyPr/>
                    <a:lstStyle/>
                    <a:p>
                      <a:pPr marL="0" marR="0" lvl="0" indent="0" algn="l" defTabSz="914400" rtl="0" eaLnBrk="0" fontAlgn="base" latinLnBrk="0" hangingPunct="0">
                        <a:lnSpc>
                          <a:spcPct val="100000"/>
                        </a:lnSpc>
                        <a:spcBef>
                          <a:spcPct val="20000"/>
                        </a:spcBef>
                        <a:spcAft>
                          <a:spcPct val="0"/>
                        </a:spcAft>
                        <a:buClrTx/>
                        <a:buSzTx/>
                        <a:buFont typeface="Wingdings" charset="2"/>
                        <a:buNone/>
                        <a:tabLst/>
                      </a:pPr>
                      <a:r>
                        <a:rPr kumimoji="0" lang="en-US" sz="2100" b="0" i="0" u="none" strike="noStrike" cap="none" normalizeH="0" baseline="0">
                          <a:ln>
                            <a:noFill/>
                          </a:ln>
                          <a:solidFill>
                            <a:srgbClr val="590A0E"/>
                          </a:solidFill>
                          <a:effectLst/>
                          <a:latin typeface="Tahoma" charset="0"/>
                          <a:ea typeface="ＭＳ Ｐゴシック" charset="-128"/>
                          <a:cs typeface="ＭＳ Ｐゴシック" charset="-128"/>
                        </a:rPr>
                        <a:t>2 1 2</a:t>
                      </a:r>
                    </a:p>
                  </a:txBody>
                  <a:tcPr marT="34301" marB="343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Wingdings" charset="2"/>
                        <a:buNone/>
                        <a:tabLst/>
                      </a:pPr>
                      <a:r>
                        <a:rPr kumimoji="0" lang="en-US" sz="2100" b="0" i="0" u="none" strike="noStrike" cap="none" normalizeH="0" baseline="0">
                          <a:ln>
                            <a:noFill/>
                          </a:ln>
                          <a:solidFill>
                            <a:srgbClr val="590A0E"/>
                          </a:solidFill>
                          <a:effectLst/>
                          <a:latin typeface="Tahoma" charset="0"/>
                          <a:ea typeface="ＭＳ Ｐゴシック" charset="-128"/>
                          <a:cs typeface="ＭＳ Ｐゴシック" charset="-128"/>
                        </a:rPr>
                        <a:t>(0.1*0.6)*(0.3*0.7)*(0.4*0.4)=0.0020</a:t>
                      </a:r>
                    </a:p>
                  </a:txBody>
                  <a:tcPr marT="34301" marB="343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8739">
                <a:tc>
                  <a:txBody>
                    <a:bodyPr/>
                    <a:lstStyle/>
                    <a:p>
                      <a:pPr marL="0" marR="0" lvl="0" indent="0" algn="l" defTabSz="914400" rtl="0" eaLnBrk="0" fontAlgn="base" latinLnBrk="0" hangingPunct="0">
                        <a:lnSpc>
                          <a:spcPct val="100000"/>
                        </a:lnSpc>
                        <a:spcBef>
                          <a:spcPct val="20000"/>
                        </a:spcBef>
                        <a:spcAft>
                          <a:spcPct val="0"/>
                        </a:spcAft>
                        <a:buClrTx/>
                        <a:buSzTx/>
                        <a:buFont typeface="Wingdings" charset="2"/>
                        <a:buNone/>
                        <a:tabLst/>
                      </a:pPr>
                      <a:r>
                        <a:rPr kumimoji="0" lang="en-US" sz="2100" b="0" i="0" u="none" strike="noStrike" cap="none" normalizeH="0" baseline="0">
                          <a:ln>
                            <a:noFill/>
                          </a:ln>
                          <a:solidFill>
                            <a:srgbClr val="590A0E"/>
                          </a:solidFill>
                          <a:effectLst/>
                          <a:latin typeface="Tahoma" charset="0"/>
                          <a:ea typeface="ＭＳ Ｐゴシック" charset="-128"/>
                          <a:cs typeface="ＭＳ Ｐゴシック" charset="-128"/>
                        </a:rPr>
                        <a:t>2 2 1</a:t>
                      </a:r>
                    </a:p>
                  </a:txBody>
                  <a:tcPr marT="34301" marB="343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Wingdings" charset="2"/>
                        <a:buNone/>
                        <a:tabLst/>
                      </a:pPr>
                      <a:r>
                        <a:rPr kumimoji="0" lang="en-US" sz="2100" b="0" i="0" u="none" strike="noStrike" cap="none" normalizeH="0" baseline="0">
                          <a:ln>
                            <a:noFill/>
                          </a:ln>
                          <a:solidFill>
                            <a:srgbClr val="590A0E"/>
                          </a:solidFill>
                          <a:effectLst/>
                          <a:latin typeface="Tahoma" charset="0"/>
                          <a:ea typeface="ＭＳ Ｐゴシック" charset="-128"/>
                          <a:cs typeface="ＭＳ Ｐゴシック" charset="-128"/>
                        </a:rPr>
                        <a:t>(0.1*0.6)*(0.7*0.6)*(0.3*0.7)=0.0052</a:t>
                      </a:r>
                    </a:p>
                  </a:txBody>
                  <a:tcPr marT="34301" marB="343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8739">
                <a:tc>
                  <a:txBody>
                    <a:bodyPr/>
                    <a:lstStyle/>
                    <a:p>
                      <a:pPr marL="0" marR="0" lvl="0" indent="0" algn="l" defTabSz="914400" rtl="0" eaLnBrk="0" fontAlgn="base" latinLnBrk="0" hangingPunct="0">
                        <a:lnSpc>
                          <a:spcPct val="100000"/>
                        </a:lnSpc>
                        <a:spcBef>
                          <a:spcPct val="20000"/>
                        </a:spcBef>
                        <a:spcAft>
                          <a:spcPct val="0"/>
                        </a:spcAft>
                        <a:buClrTx/>
                        <a:buSzTx/>
                        <a:buFont typeface="Wingdings" charset="2"/>
                        <a:buNone/>
                        <a:tabLst/>
                      </a:pPr>
                      <a:r>
                        <a:rPr kumimoji="0" lang="en-US" sz="2100" b="0" i="0" u="none" strike="noStrike" cap="none" normalizeH="0" baseline="0">
                          <a:ln>
                            <a:noFill/>
                          </a:ln>
                          <a:solidFill>
                            <a:srgbClr val="590A0E"/>
                          </a:solidFill>
                          <a:effectLst/>
                          <a:latin typeface="Tahoma" charset="0"/>
                          <a:ea typeface="ＭＳ Ｐゴシック" charset="-128"/>
                          <a:cs typeface="ＭＳ Ｐゴシック" charset="-128"/>
                        </a:rPr>
                        <a:t>2 2 2</a:t>
                      </a:r>
                    </a:p>
                  </a:txBody>
                  <a:tcPr marT="34301" marB="343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Wingdings" charset="2"/>
                        <a:buNone/>
                        <a:tabLst/>
                      </a:pPr>
                      <a:r>
                        <a:rPr kumimoji="0" lang="en-US" sz="2100" b="0" i="0" u="none" strike="noStrike" cap="none" normalizeH="0" baseline="0">
                          <a:ln>
                            <a:noFill/>
                          </a:ln>
                          <a:solidFill>
                            <a:srgbClr val="590A0E"/>
                          </a:solidFill>
                          <a:effectLst/>
                          <a:latin typeface="Tahoma" charset="0"/>
                          <a:ea typeface="ＭＳ Ｐゴシック" charset="-128"/>
                          <a:cs typeface="ＭＳ Ｐゴシック" charset="-128"/>
                        </a:rPr>
                        <a:t>(0.1*0.6)*(0.7*0.6)*(0.7*0.4)=0.0070</a:t>
                      </a:r>
                    </a:p>
                  </a:txBody>
                  <a:tcPr marT="34301" marB="343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5815" name="Text Box 37"/>
          <p:cNvSpPr txBox="1">
            <a:spLocks noChangeArrowheads="1"/>
          </p:cNvSpPr>
          <p:nvPr/>
        </p:nvSpPr>
        <p:spPr bwMode="auto">
          <a:xfrm>
            <a:off x="677863" y="1222772"/>
            <a:ext cx="18466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pPr eaLnBrk="1" hangingPunct="1"/>
            <a:endParaRPr lang="en-US">
              <a:solidFill>
                <a:schemeClr val="tx1"/>
              </a:solidFill>
              <a:latin typeface="Times New Roman" charset="0"/>
            </a:endParaRPr>
          </a:p>
        </p:txBody>
      </p:sp>
      <p:sp>
        <p:nvSpPr>
          <p:cNvPr id="75816" name="Text Box 38"/>
          <p:cNvSpPr txBox="1">
            <a:spLocks noChangeArrowheads="1"/>
          </p:cNvSpPr>
          <p:nvPr/>
        </p:nvSpPr>
        <p:spPr bwMode="auto">
          <a:xfrm>
            <a:off x="609601" y="742950"/>
            <a:ext cx="212540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pPr eaLnBrk="1" hangingPunct="1"/>
            <a:r>
              <a:rPr lang="en-US" sz="2400">
                <a:solidFill>
                  <a:schemeClr val="tx1"/>
                </a:solidFill>
                <a:latin typeface="Comic Sans MS" charset="0"/>
              </a:rPr>
              <a:t>Blue Blue Red</a:t>
            </a:r>
          </a:p>
        </p:txBody>
      </p:sp>
    </p:spTree>
    <p:extLst>
      <p:ext uri="{BB962C8B-B14F-4D97-AF65-F5344CB8AC3E}">
        <p14:creationId xmlns:p14="http://schemas.microsoft.com/office/powerpoint/2010/main" val="3600156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Slide Number Placeholder 5"/>
          <p:cNvSpPr>
            <a:spLocks noGrp="1"/>
          </p:cNvSpPr>
          <p:nvPr>
            <p:ph type="sldNum" sz="quarter" idx="12"/>
          </p:nvPr>
        </p:nvSpPr>
        <p:spPr>
          <a:xfrm>
            <a:off x="8686800" y="4914900"/>
            <a:ext cx="457200" cy="2286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fld id="{DFDC6E9B-808F-364E-9504-584416B62384}" type="slidenum">
              <a:rPr lang="en-US" sz="1400">
                <a:solidFill>
                  <a:srgbClr val="590A0E"/>
                </a:solidFill>
                <a:latin typeface="Arial" charset="0"/>
              </a:rPr>
              <a:pPr/>
              <a:t>7</a:t>
            </a:fld>
            <a:endParaRPr lang="en-US" sz="1400">
              <a:solidFill>
                <a:srgbClr val="590A0E"/>
              </a:solidFill>
              <a:latin typeface="Arial" charset="0"/>
            </a:endParaRPr>
          </a:p>
        </p:txBody>
      </p:sp>
      <p:sp>
        <p:nvSpPr>
          <p:cNvPr id="77828"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Urns and Balls</a:t>
            </a:r>
          </a:p>
        </p:txBody>
      </p:sp>
      <p:sp>
        <p:nvSpPr>
          <p:cNvPr id="77829" name="Rectangle 3"/>
          <p:cNvSpPr>
            <a:spLocks noGrp="1" noChangeArrowheads="1"/>
          </p:cNvSpPr>
          <p:nvPr>
            <p:ph type="body" idx="1"/>
          </p:nvPr>
        </p:nvSpPr>
        <p:spPr/>
        <p:txBody>
          <a:bodyPr/>
          <a:lstStyle/>
          <a:p>
            <a:r>
              <a:rPr lang="en-US">
                <a:latin typeface="Tahoma" charset="0"/>
                <a:ea typeface="ＭＳ Ｐゴシック" charset="0"/>
                <a:cs typeface="ＭＳ Ｐゴシック" charset="0"/>
              </a:rPr>
              <a:t>That’s</a:t>
            </a:r>
            <a:endParaRPr lang="en-US" altLang="ja-JP">
              <a:latin typeface="Tahoma" charset="0"/>
              <a:ea typeface="ＭＳ Ｐゴシック" charset="0"/>
              <a:cs typeface="ＭＳ Ｐゴシック" charset="0"/>
            </a:endParaRPr>
          </a:p>
          <a:p>
            <a:pPr lvl="1"/>
            <a:r>
              <a:rPr lang="en-US">
                <a:latin typeface="Tahoma" charset="0"/>
              </a:rPr>
              <a:t>(2*.0204)+(1*.0077)+(1*.0052) = .0537</a:t>
            </a:r>
          </a:p>
          <a:p>
            <a:r>
              <a:rPr lang="en-US">
                <a:latin typeface="Tahoma" charset="0"/>
                <a:ea typeface="ＭＳ Ｐゴシック" charset="0"/>
                <a:cs typeface="ＭＳ Ｐゴシック" charset="0"/>
              </a:rPr>
              <a:t>Again, not what we need but we’re closer…  we just need to normalize using those two numbers.</a:t>
            </a:r>
          </a:p>
        </p:txBody>
      </p:sp>
    </p:spTree>
    <p:extLst>
      <p:ext uri="{BB962C8B-B14F-4D97-AF65-F5344CB8AC3E}">
        <p14:creationId xmlns:p14="http://schemas.microsoft.com/office/powerpoint/2010/main" val="3479495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Slide Number Placeholder 5"/>
          <p:cNvSpPr>
            <a:spLocks noGrp="1"/>
          </p:cNvSpPr>
          <p:nvPr>
            <p:ph type="sldNum" sz="quarter" idx="12"/>
          </p:nvPr>
        </p:nvSpPr>
        <p:spPr>
          <a:xfrm>
            <a:off x="8686800" y="4914900"/>
            <a:ext cx="457200" cy="2286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fld id="{9A23621D-AA21-E545-A0B8-64F8781179A9}" type="slidenum">
              <a:rPr lang="en-US" sz="1400">
                <a:solidFill>
                  <a:srgbClr val="590A0E"/>
                </a:solidFill>
                <a:latin typeface="Arial" charset="0"/>
              </a:rPr>
              <a:pPr/>
              <a:t>8</a:t>
            </a:fld>
            <a:endParaRPr lang="en-US" sz="1400">
              <a:solidFill>
                <a:srgbClr val="590A0E"/>
              </a:solidFill>
              <a:latin typeface="Arial" charset="0"/>
            </a:endParaRPr>
          </a:p>
        </p:txBody>
      </p:sp>
      <p:sp>
        <p:nvSpPr>
          <p:cNvPr id="79876"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Urns and Balls</a:t>
            </a:r>
          </a:p>
        </p:txBody>
      </p:sp>
      <p:sp>
        <p:nvSpPr>
          <p:cNvPr id="79877" name="Rectangle 3"/>
          <p:cNvSpPr>
            <a:spLocks noGrp="1" noChangeArrowheads="1"/>
          </p:cNvSpPr>
          <p:nvPr>
            <p:ph type="body" idx="1"/>
          </p:nvPr>
        </p:nvSpPr>
        <p:spPr/>
        <p:txBody>
          <a:bodyPr/>
          <a:lstStyle/>
          <a:p>
            <a:pPr>
              <a:lnSpc>
                <a:spcPct val="90000"/>
              </a:lnSpc>
            </a:pPr>
            <a:r>
              <a:rPr lang="en-US" dirty="0">
                <a:latin typeface="Tahoma" charset="0"/>
                <a:ea typeface="ＭＳ Ｐゴシック" charset="0"/>
                <a:cs typeface="ＭＳ Ｐゴシック" charset="0"/>
              </a:rPr>
              <a:t>The 1-&gt;2 transition probability is </a:t>
            </a:r>
          </a:p>
          <a:p>
            <a:pPr lvl="1">
              <a:lnSpc>
                <a:spcPct val="90000"/>
              </a:lnSpc>
              <a:buFont typeface="Wingdings" charset="0"/>
              <a:buNone/>
            </a:pPr>
            <a:r>
              <a:rPr lang="en-US" dirty="0">
                <a:latin typeface="Tahoma" charset="0"/>
              </a:rPr>
              <a:t>.0414/(.0414+.0537) = 0.435</a:t>
            </a:r>
          </a:p>
          <a:p>
            <a:pPr>
              <a:lnSpc>
                <a:spcPct val="90000"/>
              </a:lnSpc>
            </a:pPr>
            <a:r>
              <a:rPr lang="en-US" dirty="0">
                <a:latin typeface="Tahoma" charset="0"/>
                <a:ea typeface="ＭＳ Ｐゴシック" charset="0"/>
                <a:cs typeface="ＭＳ Ｐゴシック" charset="0"/>
              </a:rPr>
              <a:t>The 1-&gt;1 transition probability is</a:t>
            </a:r>
          </a:p>
          <a:p>
            <a:pPr lvl="1">
              <a:lnSpc>
                <a:spcPct val="90000"/>
              </a:lnSpc>
              <a:buFont typeface="Wingdings" charset="0"/>
              <a:buNone/>
            </a:pPr>
            <a:r>
              <a:rPr lang="en-US" dirty="0">
                <a:latin typeface="Tahoma" charset="0"/>
              </a:rPr>
              <a:t>.0537/(.0414+.0537) = 0.565</a:t>
            </a:r>
          </a:p>
          <a:p>
            <a:pPr lvl="1">
              <a:lnSpc>
                <a:spcPct val="90000"/>
              </a:lnSpc>
              <a:buFont typeface="Wingdings" charset="0"/>
              <a:buNone/>
            </a:pPr>
            <a:endParaRPr lang="en-US" dirty="0">
              <a:latin typeface="Tahoma" charset="0"/>
            </a:endParaRPr>
          </a:p>
          <a:p>
            <a:pPr>
              <a:lnSpc>
                <a:spcPct val="90000"/>
              </a:lnSpc>
            </a:pPr>
            <a:r>
              <a:rPr lang="en-US" dirty="0">
                <a:latin typeface="Tahoma" charset="0"/>
                <a:ea typeface="ＭＳ Ｐゴシック" charset="0"/>
                <a:cs typeface="ＭＳ Ｐゴシック" charset="0"/>
              </a:rPr>
              <a:t>So in re-estimation the 1-&gt;2 transition went up from .4 to .435 and the 1-&gt;1 transition went down from .6 to .565</a:t>
            </a:r>
          </a:p>
        </p:txBody>
      </p:sp>
    </p:spTree>
    <p:extLst>
      <p:ext uri="{BB962C8B-B14F-4D97-AF65-F5344CB8AC3E}">
        <p14:creationId xmlns:p14="http://schemas.microsoft.com/office/powerpoint/2010/main" val="824479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Slide Number Placeholder 5"/>
          <p:cNvSpPr>
            <a:spLocks noGrp="1"/>
          </p:cNvSpPr>
          <p:nvPr>
            <p:ph type="sldNum" sz="quarter" idx="12"/>
          </p:nvPr>
        </p:nvSpPr>
        <p:spPr>
          <a:xfrm>
            <a:off x="8686800" y="4914900"/>
            <a:ext cx="457200" cy="2286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fld id="{0FD0BE53-80BB-3346-AF55-EC4B72C33CA8}" type="slidenum">
              <a:rPr lang="en-US" sz="1400">
                <a:solidFill>
                  <a:srgbClr val="590A0E"/>
                </a:solidFill>
                <a:latin typeface="Arial" charset="0"/>
              </a:rPr>
              <a:pPr/>
              <a:t>9</a:t>
            </a:fld>
            <a:endParaRPr lang="en-US" sz="1400">
              <a:solidFill>
                <a:srgbClr val="590A0E"/>
              </a:solidFill>
              <a:latin typeface="Arial" charset="0"/>
            </a:endParaRPr>
          </a:p>
        </p:txBody>
      </p:sp>
      <p:sp>
        <p:nvSpPr>
          <p:cNvPr id="81924" name="Rectangle 2"/>
          <p:cNvSpPr>
            <a:spLocks noGrp="1" noChangeArrowheads="1"/>
          </p:cNvSpPr>
          <p:nvPr>
            <p:ph type="title"/>
          </p:nvPr>
        </p:nvSpPr>
        <p:spPr/>
        <p:txBody>
          <a:bodyPr/>
          <a:lstStyle/>
          <a:p>
            <a:r>
              <a:rPr lang="en-US" b="0" dirty="0">
                <a:latin typeface="Verdana" charset="0"/>
                <a:ea typeface="ＭＳ Ｐゴシック" charset="0"/>
                <a:cs typeface="ＭＳ Ｐゴシック" charset="0"/>
              </a:rPr>
              <a:t>EM Re-Estimation</a:t>
            </a:r>
          </a:p>
        </p:txBody>
      </p:sp>
      <p:sp>
        <p:nvSpPr>
          <p:cNvPr id="81925" name="Rectangle 3"/>
          <p:cNvSpPr>
            <a:spLocks noGrp="1" noChangeArrowheads="1"/>
          </p:cNvSpPr>
          <p:nvPr>
            <p:ph type="body" idx="1"/>
          </p:nvPr>
        </p:nvSpPr>
        <p:spPr/>
        <p:txBody>
          <a:bodyPr/>
          <a:lstStyle/>
          <a:p>
            <a:r>
              <a:rPr lang="en-US" sz="2800" dirty="0">
                <a:latin typeface="Tahoma" charset="0"/>
                <a:ea typeface="ＭＳ Ｐゴシック" charset="0"/>
                <a:cs typeface="ＭＳ Ｐゴシック" charset="0"/>
              </a:rPr>
              <a:t>Not done yet.  No reason to think those values are right.  They’</a:t>
            </a:r>
            <a:r>
              <a:rPr lang="en-US" altLang="ja-JP" sz="2800" dirty="0">
                <a:latin typeface="Tahoma" charset="0"/>
                <a:ea typeface="ＭＳ Ｐゴシック" charset="0"/>
                <a:cs typeface="ＭＳ Ｐゴシック" charset="0"/>
              </a:rPr>
              <a:t>re just more right than they used to be.</a:t>
            </a:r>
          </a:p>
          <a:p>
            <a:pPr lvl="1"/>
            <a:r>
              <a:rPr lang="en-US" sz="2400" dirty="0">
                <a:latin typeface="Tahoma" charset="0"/>
              </a:rPr>
              <a:t>So do it again, and again and....</a:t>
            </a:r>
          </a:p>
          <a:p>
            <a:pPr lvl="1"/>
            <a:r>
              <a:rPr lang="en-US" sz="2400" dirty="0">
                <a:latin typeface="Tahoma" charset="0"/>
              </a:rPr>
              <a:t>Until convergence</a:t>
            </a:r>
          </a:p>
          <a:p>
            <a:pPr lvl="1"/>
            <a:r>
              <a:rPr lang="en-US" sz="2400" dirty="0">
                <a:latin typeface="Tahoma" charset="0"/>
              </a:rPr>
              <a:t>Convergence does not guarantee a global optima, just a local one</a:t>
            </a:r>
          </a:p>
          <a:p>
            <a:r>
              <a:rPr lang="en-US" sz="2400" dirty="0">
                <a:latin typeface="Tahoma" charset="0"/>
                <a:ea typeface="ＭＳ Ｐゴシック" charset="0"/>
                <a:cs typeface="ＭＳ Ｐゴシック" charset="0"/>
              </a:rPr>
              <a:t>As with Problems 1 and 2, you wouldn’</a:t>
            </a:r>
            <a:r>
              <a:rPr lang="en-US" altLang="ja-JP" sz="2400" dirty="0">
                <a:latin typeface="Tahoma" charset="0"/>
                <a:ea typeface="ＭＳ Ｐゴシック" charset="0"/>
                <a:cs typeface="ＭＳ Ｐゴシック" charset="0"/>
              </a:rPr>
              <a:t>t actually compute it this way. Enumerating all the paths is infeasible.</a:t>
            </a:r>
            <a:endParaRPr lang="en-US" sz="2400" dirty="0">
              <a:latin typeface="Tahoma" charset="0"/>
              <a:ea typeface="ＭＳ Ｐゴシック" charset="0"/>
              <a:cs typeface="ＭＳ Ｐゴシック" charset="0"/>
            </a:endParaRPr>
          </a:p>
        </p:txBody>
      </p:sp>
    </p:spTree>
    <p:extLst>
      <p:ext uri="{BB962C8B-B14F-4D97-AF65-F5344CB8AC3E}">
        <p14:creationId xmlns:p14="http://schemas.microsoft.com/office/powerpoint/2010/main" val="1794397971"/>
      </p:ext>
    </p:extLst>
  </p:cSld>
  <p:clrMapOvr>
    <a:masterClrMapping/>
  </p:clrMapOvr>
</p:sld>
</file>

<file path=ppt/theme/theme1.xml><?xml version="1.0" encoding="utf-8"?>
<a:theme xmlns:a="http://schemas.openxmlformats.org/drawingml/2006/main" name="SLP">
  <a:themeElements>
    <a:clrScheme name="">
      <a:dk1>
        <a:srgbClr val="000000"/>
      </a:dk1>
      <a:lt1>
        <a:srgbClr val="FFFFFF"/>
      </a:lt1>
      <a:dk2>
        <a:srgbClr val="590A0E"/>
      </a:dk2>
      <a:lt2>
        <a:srgbClr val="9FA795"/>
      </a:lt2>
      <a:accent1>
        <a:srgbClr val="981535"/>
      </a:accent1>
      <a:accent2>
        <a:srgbClr val="5C029B"/>
      </a:accent2>
      <a:accent3>
        <a:srgbClr val="FFFFFF"/>
      </a:accent3>
      <a:accent4>
        <a:srgbClr val="000000"/>
      </a:accent4>
      <a:accent5>
        <a:srgbClr val="CAAAAE"/>
      </a:accent5>
      <a:accent6>
        <a:srgbClr val="53028C"/>
      </a:accent6>
      <a:hlink>
        <a:srgbClr val="514ECD"/>
      </a:hlink>
      <a:folHlink>
        <a:srgbClr val="C0C000"/>
      </a:folHlink>
    </a:clrScheme>
    <a:fontScheme name="SLP">
      <a:majorFont>
        <a:latin typeface="Verdana"/>
        <a:ea typeface="ＭＳ Ｐゴシック"/>
        <a:cs typeface="ＭＳ Ｐゴシック"/>
      </a:majorFont>
      <a:minorFont>
        <a:latin typeface="Tahom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a:ln>
              <a:noFill/>
            </a:ln>
            <a:solidFill>
              <a:srgbClr val="009900"/>
            </a:solidFill>
            <a:effectLst/>
            <a:latin typeface="Tahoma"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a:ln>
              <a:noFill/>
            </a:ln>
            <a:solidFill>
              <a:srgbClr val="009900"/>
            </a:solidFill>
            <a:effectLst/>
            <a:latin typeface="Tahoma" charset="0"/>
          </a:defRPr>
        </a:defPPr>
      </a:lstStyle>
    </a:lnDef>
  </a:objectDefaults>
  <a:extraClrSchemeLst>
    <a:extraClrScheme>
      <a:clrScheme name="SLP 1">
        <a:dk1>
          <a:srgbClr val="000000"/>
        </a:dk1>
        <a:lt1>
          <a:srgbClr val="B3D1F0"/>
        </a:lt1>
        <a:dk2>
          <a:srgbClr val="1822CD"/>
        </a:dk2>
        <a:lt2>
          <a:srgbClr val="000000"/>
        </a:lt2>
        <a:accent1>
          <a:srgbClr val="3568C7"/>
        </a:accent1>
        <a:accent2>
          <a:srgbClr val="F06157"/>
        </a:accent2>
        <a:accent3>
          <a:srgbClr val="D6E5F6"/>
        </a:accent3>
        <a:accent4>
          <a:srgbClr val="000000"/>
        </a:accent4>
        <a:accent5>
          <a:srgbClr val="AEB9E0"/>
        </a:accent5>
        <a:accent6>
          <a:srgbClr val="D9574E"/>
        </a:accent6>
        <a:hlink>
          <a:srgbClr val="FF9218"/>
        </a:hlink>
        <a:folHlink>
          <a:srgbClr val="CCCCCC"/>
        </a:folHlink>
      </a:clrScheme>
      <a:clrMap bg1="lt1" tx1="dk1" bg2="lt2" tx2="dk2" accent1="accent1" accent2="accent2" accent3="accent3" accent4="accent4" accent5="accent5" accent6="accent6" hlink="hlink" folHlink="folHlink"/>
    </a:extraClrScheme>
    <a:extraClrScheme>
      <a:clrScheme name="SLP 2">
        <a:dk1>
          <a:srgbClr val="000000"/>
        </a:dk1>
        <a:lt1>
          <a:srgbClr val="DCD1EB"/>
        </a:lt1>
        <a:dk2>
          <a:srgbClr val="6C18B0"/>
        </a:dk2>
        <a:lt2>
          <a:srgbClr val="000000"/>
        </a:lt2>
        <a:accent1>
          <a:srgbClr val="9968CC"/>
        </a:accent1>
        <a:accent2>
          <a:srgbClr val="FFAF18"/>
        </a:accent2>
        <a:accent3>
          <a:srgbClr val="EBE5F3"/>
        </a:accent3>
        <a:accent4>
          <a:srgbClr val="000000"/>
        </a:accent4>
        <a:accent5>
          <a:srgbClr val="CAB9E2"/>
        </a:accent5>
        <a:accent6>
          <a:srgbClr val="E79E15"/>
        </a:accent6>
        <a:hlink>
          <a:srgbClr val="1822CD"/>
        </a:hlink>
        <a:folHlink>
          <a:srgbClr val="CCCCCC"/>
        </a:folHlink>
      </a:clrScheme>
      <a:clrMap bg1="lt1" tx1="dk1" bg2="lt2" tx2="dk2" accent1="accent1" accent2="accent2" accent3="accent3" accent4="accent4" accent5="accent5" accent6="accent6" hlink="hlink" folHlink="folHlink"/>
    </a:extraClrScheme>
    <a:extraClrScheme>
      <a:clrScheme name="SLP 3">
        <a:dk1>
          <a:srgbClr val="000000"/>
        </a:dk1>
        <a:lt1>
          <a:srgbClr val="EECAE1"/>
        </a:lt1>
        <a:dk2>
          <a:srgbClr val="DC54AD"/>
        </a:dk2>
        <a:lt2>
          <a:srgbClr val="000000"/>
        </a:lt2>
        <a:accent1>
          <a:srgbClr val="DC359C"/>
        </a:accent1>
        <a:accent2>
          <a:srgbClr val="FFAF18"/>
        </a:accent2>
        <a:accent3>
          <a:srgbClr val="F5E1EE"/>
        </a:accent3>
        <a:accent4>
          <a:srgbClr val="000000"/>
        </a:accent4>
        <a:accent5>
          <a:srgbClr val="EBAECB"/>
        </a:accent5>
        <a:accent6>
          <a:srgbClr val="E79E15"/>
        </a:accent6>
        <a:hlink>
          <a:srgbClr val="1822CD"/>
        </a:hlink>
        <a:folHlink>
          <a:srgbClr val="CCCCCC"/>
        </a:folHlink>
      </a:clrScheme>
      <a:clrMap bg1="lt1" tx1="dk1" bg2="lt2" tx2="dk2" accent1="accent1" accent2="accent2" accent3="accent3" accent4="accent4" accent5="accent5" accent6="accent6" hlink="hlink" folHlink="folHlink"/>
    </a:extraClrScheme>
    <a:extraClrScheme>
      <a:clrScheme name="SLP 4">
        <a:dk1>
          <a:srgbClr val="000000"/>
        </a:dk1>
        <a:lt1>
          <a:srgbClr val="D7E6C5"/>
        </a:lt1>
        <a:dk2>
          <a:srgbClr val="2F8B20"/>
        </a:dk2>
        <a:lt2>
          <a:srgbClr val="000000"/>
        </a:lt2>
        <a:accent1>
          <a:srgbClr val="7ABA05"/>
        </a:accent1>
        <a:accent2>
          <a:srgbClr val="FFAF18"/>
        </a:accent2>
        <a:accent3>
          <a:srgbClr val="E8F0DF"/>
        </a:accent3>
        <a:accent4>
          <a:srgbClr val="000000"/>
        </a:accent4>
        <a:accent5>
          <a:srgbClr val="BED9AA"/>
        </a:accent5>
        <a:accent6>
          <a:srgbClr val="E79E15"/>
        </a:accent6>
        <a:hlink>
          <a:srgbClr val="1822CD"/>
        </a:hlink>
        <a:folHlink>
          <a:srgbClr val="CCCCCC"/>
        </a:folHlink>
      </a:clrScheme>
      <a:clrMap bg1="lt1" tx1="dk1" bg2="lt2" tx2="dk2" accent1="accent1" accent2="accent2" accent3="accent3" accent4="accent4" accent5="accent5" accent6="accent6" hlink="hlink" folHlink="folHlink"/>
    </a:extraClrScheme>
    <a:extraClrScheme>
      <a:clrScheme name="SLP 5">
        <a:dk1>
          <a:srgbClr val="000000"/>
        </a:dk1>
        <a:lt1>
          <a:srgbClr val="F8D1A8"/>
        </a:lt1>
        <a:dk2>
          <a:srgbClr val="FF9218"/>
        </a:dk2>
        <a:lt2>
          <a:srgbClr val="000000"/>
        </a:lt2>
        <a:accent1>
          <a:srgbClr val="FFAF18"/>
        </a:accent1>
        <a:accent2>
          <a:srgbClr val="F06157"/>
        </a:accent2>
        <a:accent3>
          <a:srgbClr val="FBE5D1"/>
        </a:accent3>
        <a:accent4>
          <a:srgbClr val="000000"/>
        </a:accent4>
        <a:accent5>
          <a:srgbClr val="FFD4AB"/>
        </a:accent5>
        <a:accent6>
          <a:srgbClr val="D9574E"/>
        </a:accent6>
        <a:hlink>
          <a:srgbClr val="FF9218"/>
        </a:hlink>
        <a:folHlink>
          <a:srgbClr val="CCCCCC"/>
        </a:folHlink>
      </a:clrScheme>
      <a:clrMap bg1="lt1" tx1="dk1" bg2="lt2" tx2="dk2" accent1="accent1" accent2="accent2" accent3="accent3" accent4="accent4" accent5="accent5" accent6="accent6" hlink="hlink" folHlink="folHlink"/>
    </a:extraClrScheme>
    <a:extraClrScheme>
      <a:clrScheme name="SLP 6">
        <a:dk1>
          <a:srgbClr val="000000"/>
        </a:dk1>
        <a:lt1>
          <a:srgbClr val="CCCCCC"/>
        </a:lt1>
        <a:dk2>
          <a:srgbClr val="555555"/>
        </a:dk2>
        <a:lt2>
          <a:srgbClr val="000000"/>
        </a:lt2>
        <a:accent1>
          <a:srgbClr val="AAAAAA"/>
        </a:accent1>
        <a:accent2>
          <a:srgbClr val="888888"/>
        </a:accent2>
        <a:accent3>
          <a:srgbClr val="E2E2E2"/>
        </a:accent3>
        <a:accent4>
          <a:srgbClr val="000000"/>
        </a:accent4>
        <a:accent5>
          <a:srgbClr val="D2D2D2"/>
        </a:accent5>
        <a:accent6>
          <a:srgbClr val="7B7B7B"/>
        </a:accent6>
        <a:hlink>
          <a:srgbClr val="333333"/>
        </a:hlink>
        <a:folHlink>
          <a:srgbClr val="88888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2004:Templates:My Templates:SLP.pot</Template>
  <TotalTime>28400</TotalTime>
  <Words>1551</Words>
  <Application>Microsoft Macintosh PowerPoint</Application>
  <PresentationFormat>On-screen Show (16:9)</PresentationFormat>
  <Paragraphs>333</Paragraphs>
  <Slides>39</Slides>
  <Notes>9</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53" baseType="lpstr">
      <vt:lpstr>ＭＳ Ｐゴシック</vt:lpstr>
      <vt:lpstr>Arial</vt:lpstr>
      <vt:lpstr>Bradley Hand ITC TT-Bold</vt:lpstr>
      <vt:lpstr>Calibri</vt:lpstr>
      <vt:lpstr>Comic Sans MS</vt:lpstr>
      <vt:lpstr>Lucida Sans</vt:lpstr>
      <vt:lpstr>Symbol</vt:lpstr>
      <vt:lpstr>Tahoma</vt:lpstr>
      <vt:lpstr>Times</vt:lpstr>
      <vt:lpstr>Times New Roman</vt:lpstr>
      <vt:lpstr>Verdana</vt:lpstr>
      <vt:lpstr>Wingdings</vt:lpstr>
      <vt:lpstr>SLP</vt:lpstr>
      <vt:lpstr>Equation</vt:lpstr>
      <vt:lpstr>Natural Language Processing</vt:lpstr>
      <vt:lpstr>Today</vt:lpstr>
      <vt:lpstr>After Class Today</vt:lpstr>
      <vt:lpstr>Readings</vt:lpstr>
      <vt:lpstr>Urn Example</vt:lpstr>
      <vt:lpstr>Urns and Balls</vt:lpstr>
      <vt:lpstr>Urns and Balls</vt:lpstr>
      <vt:lpstr>Urns and Balls</vt:lpstr>
      <vt:lpstr>EM Re-Estimation</vt:lpstr>
      <vt:lpstr>The Point</vt:lpstr>
      <vt:lpstr>Text Classification</vt:lpstr>
      <vt:lpstr>Is This Spam?</vt:lpstr>
      <vt:lpstr>Who Wrote Which Federalist Paper?</vt:lpstr>
      <vt:lpstr>Author Gender?</vt:lpstr>
      <vt:lpstr>Movie Review: Positive or Negative? </vt:lpstr>
      <vt:lpstr>Multinomial: Article Topics</vt:lpstr>
      <vt:lpstr>Text Classification</vt:lpstr>
      <vt:lpstr>Supervised Machine Learning</vt:lpstr>
      <vt:lpstr>Supervised Machine Learning</vt:lpstr>
      <vt:lpstr>Naïve Bayes Intuition</vt:lpstr>
      <vt:lpstr>Bag of Words</vt:lpstr>
      <vt:lpstr>Bayes Rule</vt:lpstr>
      <vt:lpstr>Naïve Bayes Classifier (1)</vt:lpstr>
      <vt:lpstr>Naïve Bayes Classifier (2)</vt:lpstr>
      <vt:lpstr>Naïve Bayes Classifier (3)</vt:lpstr>
      <vt:lpstr>Naïve Bayes Independence Assumptions</vt:lpstr>
      <vt:lpstr>Multinomial Naïve Bayes Classifier</vt:lpstr>
      <vt:lpstr>Applying Naive Bayes to  Text Classification</vt:lpstr>
      <vt:lpstr>Learning a Naïve Bayes Model</vt:lpstr>
      <vt:lpstr>Parameter Estimation</vt:lpstr>
      <vt:lpstr>Problem with Maximum Likelihood</vt:lpstr>
      <vt:lpstr>Laplace Smoothing for Naïve Bayes</vt:lpstr>
      <vt:lpstr>Multinomial Naïve Bayes: Learning (Counting)</vt:lpstr>
      <vt:lpstr>Naïve Bayes and  Language Modeling</vt:lpstr>
      <vt:lpstr>Unigram Language Model</vt:lpstr>
      <vt:lpstr>Naïve Bayes as a Language Model</vt:lpstr>
      <vt:lpstr>PowerPoint Presentation</vt:lpstr>
      <vt:lpstr>Practical Issues</vt:lpstr>
      <vt:lpstr>Machine Learning</vt:lpstr>
    </vt:vector>
  </TitlesOfParts>
  <Company>University of Colorado at Boulder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5582 Artificial Intelligence</dc:title>
  <dc:creator>James Martin</dc:creator>
  <cp:lastModifiedBy>James H. Martin</cp:lastModifiedBy>
  <cp:revision>195</cp:revision>
  <cp:lastPrinted>2015-09-24T18:52:56Z</cp:lastPrinted>
  <dcterms:created xsi:type="dcterms:W3CDTF">2010-02-15T22:25:39Z</dcterms:created>
  <dcterms:modified xsi:type="dcterms:W3CDTF">2018-09-13T19:01:18Z</dcterms:modified>
</cp:coreProperties>
</file>